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6" r:id="rId3"/>
    <p:sldId id="259" r:id="rId4"/>
    <p:sldId id="276" r:id="rId5"/>
    <p:sldId id="272" r:id="rId6"/>
    <p:sldId id="274" r:id="rId7"/>
    <p:sldId id="275" r:id="rId8"/>
  </p:sldIdLst>
  <p:sldSz cx="18288000" cy="10287000"/>
  <p:notesSz cx="6858000" cy="9144000"/>
  <p:embeddedFontLst>
    <p:embeddedFont>
      <p:font typeface="Barlow Bold" panose="020B0604020202020204" charset="0"/>
      <p:regular r:id="rId9"/>
    </p:embeddedFont>
    <p:embeddedFont>
      <p:font typeface="Calibri (MS)" panose="020B0604020202020204" charset="0"/>
      <p:regular r:id="rId10"/>
    </p:embeddedFont>
    <p:embeddedFont>
      <p:font typeface="Calibri (MS) Bold" panose="020B0604020202020204" charset="0"/>
      <p:regular r:id="rId11"/>
    </p:embeddedFont>
    <p:embeddedFont>
      <p:font typeface="DM Sans" pitchFamily="2" charset="0"/>
      <p:regular r:id="rId12"/>
    </p:embeddedFont>
    <p:embeddedFont>
      <p:font typeface="DM Sans Bold" charset="0"/>
      <p:regular r:id="rId13"/>
    </p:embeddedFont>
    <p:embeddedFont>
      <p:font typeface="Montserrat Bold" panose="020B0604020202020204" charset="0"/>
      <p:regular r:id="rId14"/>
    </p:embeddedFont>
    <p:embeddedFont>
      <p:font typeface="Oswald Bold" panose="020B0604020202020204" charset="0"/>
      <p:regular r:id="rId15"/>
    </p:embeddedFont>
    <p:embeddedFont>
      <p:font typeface="Panton Bold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9" d="100"/>
          <a:sy n="59" d="100"/>
        </p:scale>
        <p:origin x="441" y="2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12" Type="http://schemas.openxmlformats.org/officeDocument/2006/relationships/image" Target="../media/image9.sv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4.svg"/><Relationship Id="rId4" Type="http://schemas.openxmlformats.org/officeDocument/2006/relationships/image" Target="../media/image6.sv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5.sv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0.svg"/><Relationship Id="rId7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26" Type="http://schemas.openxmlformats.org/officeDocument/2006/relationships/image" Target="../media/image44.svg"/><Relationship Id="rId3" Type="http://schemas.openxmlformats.org/officeDocument/2006/relationships/image" Target="../media/image20.svg"/><Relationship Id="rId21" Type="http://schemas.openxmlformats.org/officeDocument/2006/relationships/image" Target="../media/image39.png"/><Relationship Id="rId34" Type="http://schemas.openxmlformats.org/officeDocument/2006/relationships/image" Target="../media/image4.sv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33" Type="http://schemas.openxmlformats.org/officeDocument/2006/relationships/image" Target="../media/image3.png"/><Relationship Id="rId2" Type="http://schemas.openxmlformats.org/officeDocument/2006/relationships/image" Target="../media/image19.png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29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24" Type="http://schemas.openxmlformats.org/officeDocument/2006/relationships/image" Target="../media/image42.png"/><Relationship Id="rId32" Type="http://schemas.openxmlformats.org/officeDocument/2006/relationships/image" Target="../media/image50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28" Type="http://schemas.openxmlformats.org/officeDocument/2006/relationships/image" Target="../media/image46.svg"/><Relationship Id="rId36" Type="http://schemas.openxmlformats.org/officeDocument/2006/relationships/image" Target="../media/image9.sv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31" Type="http://schemas.openxmlformats.org/officeDocument/2006/relationships/image" Target="../media/image49.sv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Relationship Id="rId27" Type="http://schemas.openxmlformats.org/officeDocument/2006/relationships/image" Target="../media/image45.png"/><Relationship Id="rId30" Type="http://schemas.openxmlformats.org/officeDocument/2006/relationships/image" Target="../media/image48.png"/><Relationship Id="rId35" Type="http://schemas.openxmlformats.org/officeDocument/2006/relationships/image" Target="../media/image8.png"/><Relationship Id="rId8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.svg"/><Relationship Id="rId7" Type="http://schemas.openxmlformats.org/officeDocument/2006/relationships/image" Target="../media/image5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4.svg"/><Relationship Id="rId5" Type="http://schemas.openxmlformats.org/officeDocument/2006/relationships/image" Target="../media/image9.svg"/><Relationship Id="rId10" Type="http://schemas.openxmlformats.org/officeDocument/2006/relationships/image" Target="../media/image3.png"/><Relationship Id="rId4" Type="http://schemas.openxmlformats.org/officeDocument/2006/relationships/image" Target="../media/image8.png"/><Relationship Id="rId9" Type="http://schemas.openxmlformats.org/officeDocument/2006/relationships/image" Target="../media/image5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659121">
            <a:off x="14473353" y="4369891"/>
            <a:ext cx="7629294" cy="7828566"/>
          </a:xfrm>
          <a:custGeom>
            <a:avLst/>
            <a:gdLst/>
            <a:ahLst/>
            <a:cxnLst/>
            <a:rect l="l" t="t" r="r" b="b"/>
            <a:pathLst>
              <a:path w="7629294" h="7828566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65" b="-65"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3" name="TextBox 3"/>
          <p:cNvSpPr txBox="1"/>
          <p:nvPr/>
        </p:nvSpPr>
        <p:spPr>
          <a:xfrm>
            <a:off x="1028700" y="8766499"/>
            <a:ext cx="12848809" cy="444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61"/>
              </a:lnSpc>
            </a:pPr>
            <a:r>
              <a:rPr lang="es-MX" sz="2653" b="1" spc="140" noProof="0" dirty="0">
                <a:solidFill>
                  <a:srgbClr val="65A1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WWW.CATMANCHECK.COM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0001DF1A-A001-0AC8-798B-8B1595375886}"/>
              </a:ext>
            </a:extLst>
          </p:cNvPr>
          <p:cNvGrpSpPr/>
          <p:nvPr/>
        </p:nvGrpSpPr>
        <p:grpSpPr>
          <a:xfrm>
            <a:off x="3919136" y="3650184"/>
            <a:ext cx="10449729" cy="2986633"/>
            <a:chOff x="4256871" y="3650184"/>
            <a:chExt cx="10449729" cy="2986633"/>
          </a:xfrm>
        </p:grpSpPr>
        <p:sp>
          <p:nvSpPr>
            <p:cNvPr id="5" name="Freeform 5"/>
            <p:cNvSpPr/>
            <p:nvPr/>
          </p:nvSpPr>
          <p:spPr>
            <a:xfrm>
              <a:off x="4256871" y="3650184"/>
              <a:ext cx="2986633" cy="2986633"/>
            </a:xfrm>
            <a:custGeom>
              <a:avLst/>
              <a:gdLst/>
              <a:ahLst/>
              <a:cxnLst/>
              <a:rect l="l" t="t" r="r" b="b"/>
              <a:pathLst>
                <a:path w="3982177" h="3982177">
                  <a:moveTo>
                    <a:pt x="0" y="0"/>
                  </a:moveTo>
                  <a:lnTo>
                    <a:pt x="3982177" y="0"/>
                  </a:lnTo>
                  <a:lnTo>
                    <a:pt x="3982177" y="3982177"/>
                  </a:lnTo>
                  <a:lnTo>
                    <a:pt x="0" y="3982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243504" y="4045430"/>
              <a:ext cx="7463096" cy="13344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1405"/>
                </a:lnSpc>
              </a:pPr>
              <a:r>
                <a:rPr lang="es-MX" sz="8147" b="1" noProof="0" dirty="0">
                  <a:solidFill>
                    <a:srgbClr val="2A384C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Catman Check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769580" y="5415820"/>
              <a:ext cx="6410944" cy="5657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33"/>
                </a:lnSpc>
              </a:pPr>
              <a:r>
                <a:rPr lang="es-MX" sz="3095" b="1" noProof="0" dirty="0">
                  <a:solidFill>
                    <a:srgbClr val="65A147"/>
                  </a:solidFill>
                  <a:latin typeface="Panton Bold"/>
                  <a:ea typeface="Panton Bold"/>
                  <a:cs typeface="Panton Bold"/>
                  <a:sym typeface="Panton Bold"/>
                </a:rPr>
                <a:t>Validación a la ejecución</a:t>
              </a:r>
            </a:p>
          </p:txBody>
        </p:sp>
      </p:grpSp>
      <p:sp>
        <p:nvSpPr>
          <p:cNvPr id="8" name="Freeform 8"/>
          <p:cNvSpPr/>
          <p:nvPr/>
        </p:nvSpPr>
        <p:spPr>
          <a:xfrm rot="-391073">
            <a:off x="-3792091" y="-2885583"/>
            <a:ext cx="7629294" cy="7828566"/>
          </a:xfrm>
          <a:custGeom>
            <a:avLst/>
            <a:gdLst/>
            <a:ahLst/>
            <a:cxnLst/>
            <a:rect l="l" t="t" r="r" b="b"/>
            <a:pathLst>
              <a:path w="7629294" h="7828566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65" b="-65"/>
            </a:stretch>
          </a:blipFill>
        </p:spPr>
        <p:txBody>
          <a:bodyPr/>
          <a:lstStyle/>
          <a:p>
            <a:endParaRPr lang="es-MX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224953">
            <a:off x="-6235835" y="4595755"/>
            <a:ext cx="12471670" cy="5351480"/>
          </a:xfrm>
          <a:custGeom>
            <a:avLst/>
            <a:gdLst/>
            <a:ahLst/>
            <a:cxnLst/>
            <a:rect l="l" t="t" r="r" b="b"/>
            <a:pathLst>
              <a:path w="12471670" h="5351480">
                <a:moveTo>
                  <a:pt x="0" y="0"/>
                </a:moveTo>
                <a:lnTo>
                  <a:pt x="12471670" y="0"/>
                </a:lnTo>
                <a:lnTo>
                  <a:pt x="12471670" y="5351480"/>
                </a:lnTo>
                <a:lnTo>
                  <a:pt x="0" y="53514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46" b="-346"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3" name="Freeform 3"/>
          <p:cNvSpPr/>
          <p:nvPr/>
        </p:nvSpPr>
        <p:spPr>
          <a:xfrm>
            <a:off x="16780203" y="276588"/>
            <a:ext cx="1047024" cy="1047023"/>
          </a:xfrm>
          <a:custGeom>
            <a:avLst/>
            <a:gdLst/>
            <a:ahLst/>
            <a:cxnLst/>
            <a:rect l="l" t="t" r="r" b="b"/>
            <a:pathLst>
              <a:path w="1047024" h="1047023">
                <a:moveTo>
                  <a:pt x="0" y="0"/>
                </a:moveTo>
                <a:lnTo>
                  <a:pt x="1047024" y="0"/>
                </a:lnTo>
                <a:lnTo>
                  <a:pt x="1047024" y="1047023"/>
                </a:lnTo>
                <a:lnTo>
                  <a:pt x="0" y="10470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4" name="Freeform 4"/>
          <p:cNvSpPr/>
          <p:nvPr/>
        </p:nvSpPr>
        <p:spPr>
          <a:xfrm>
            <a:off x="11301555" y="2432851"/>
            <a:ext cx="5016820" cy="5158684"/>
          </a:xfrm>
          <a:custGeom>
            <a:avLst/>
            <a:gdLst/>
            <a:ahLst/>
            <a:cxnLst/>
            <a:rect l="l" t="t" r="r" b="b"/>
            <a:pathLst>
              <a:path w="5016820" h="5158684">
                <a:moveTo>
                  <a:pt x="0" y="0"/>
                </a:moveTo>
                <a:lnTo>
                  <a:pt x="5016820" y="0"/>
                </a:lnTo>
                <a:lnTo>
                  <a:pt x="5016820" y="5158684"/>
                </a:lnTo>
                <a:lnTo>
                  <a:pt x="0" y="51586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grpSp>
        <p:nvGrpSpPr>
          <p:cNvPr id="5" name="Group 5"/>
          <p:cNvGrpSpPr/>
          <p:nvPr/>
        </p:nvGrpSpPr>
        <p:grpSpPr>
          <a:xfrm>
            <a:off x="11000702" y="7364675"/>
            <a:ext cx="6545272" cy="1158570"/>
            <a:chOff x="0" y="0"/>
            <a:chExt cx="1723858" cy="3051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23858" cy="305138"/>
            </a:xfrm>
            <a:custGeom>
              <a:avLst/>
              <a:gdLst/>
              <a:ahLst/>
              <a:cxnLst/>
              <a:rect l="l" t="t" r="r" b="b"/>
              <a:pathLst>
                <a:path w="1723858" h="305138">
                  <a:moveTo>
                    <a:pt x="60324" y="0"/>
                  </a:moveTo>
                  <a:lnTo>
                    <a:pt x="1663533" y="0"/>
                  </a:lnTo>
                  <a:cubicBezTo>
                    <a:pt x="1679532" y="0"/>
                    <a:pt x="1694876" y="6356"/>
                    <a:pt x="1706189" y="17669"/>
                  </a:cubicBezTo>
                  <a:cubicBezTo>
                    <a:pt x="1717502" y="28982"/>
                    <a:pt x="1723858" y="44325"/>
                    <a:pt x="1723858" y="60324"/>
                  </a:cubicBezTo>
                  <a:lnTo>
                    <a:pt x="1723858" y="244814"/>
                  </a:lnTo>
                  <a:cubicBezTo>
                    <a:pt x="1723858" y="260813"/>
                    <a:pt x="1717502" y="276156"/>
                    <a:pt x="1706189" y="287469"/>
                  </a:cubicBezTo>
                  <a:cubicBezTo>
                    <a:pt x="1694876" y="298782"/>
                    <a:pt x="1679532" y="305138"/>
                    <a:pt x="1663533" y="305138"/>
                  </a:cubicBezTo>
                  <a:lnTo>
                    <a:pt x="60324" y="305138"/>
                  </a:lnTo>
                  <a:cubicBezTo>
                    <a:pt x="44325" y="305138"/>
                    <a:pt x="28982" y="298782"/>
                    <a:pt x="17669" y="287469"/>
                  </a:cubicBezTo>
                  <a:cubicBezTo>
                    <a:pt x="6356" y="276156"/>
                    <a:pt x="0" y="260813"/>
                    <a:pt x="0" y="244814"/>
                  </a:cubicBezTo>
                  <a:lnTo>
                    <a:pt x="0" y="60324"/>
                  </a:lnTo>
                  <a:cubicBezTo>
                    <a:pt x="0" y="44325"/>
                    <a:pt x="6356" y="28982"/>
                    <a:pt x="17669" y="17669"/>
                  </a:cubicBezTo>
                  <a:cubicBezTo>
                    <a:pt x="28982" y="6356"/>
                    <a:pt x="44325" y="0"/>
                    <a:pt x="60324" y="0"/>
                  </a:cubicBezTo>
                  <a:close/>
                </a:path>
              </a:pathLst>
            </a:custGeom>
            <a:solidFill>
              <a:srgbClr val="7EDA57"/>
            </a:solidFill>
          </p:spPr>
          <p:txBody>
            <a:bodyPr/>
            <a:lstStyle/>
            <a:p>
              <a:endParaRPr lang="es-MX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80975"/>
              <a:ext cx="1723858" cy="486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endParaRPr lang="es-MX" noProof="0" dirty="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1049000" y="7587411"/>
            <a:ext cx="6411268" cy="756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50"/>
              </a:lnSpc>
            </a:pPr>
            <a:r>
              <a:rPr lang="es-MX" sz="2458" b="1" noProof="0" dirty="0">
                <a:solidFill>
                  <a:srgbClr val="2A38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En Catman Check no solo identificamos espacios, </a:t>
            </a:r>
          </a:p>
          <a:p>
            <a:pPr algn="ctr">
              <a:lnSpc>
                <a:spcPts val="2950"/>
              </a:lnSpc>
            </a:pPr>
            <a:r>
              <a:rPr lang="es-MX" sz="2458" b="1" noProof="0" dirty="0">
                <a:solidFill>
                  <a:srgbClr val="2A38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mejoramos la experiencia de compra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95991" y="2817605"/>
            <a:ext cx="8149887" cy="542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20"/>
              </a:lnSpc>
              <a:spcBef>
                <a:spcPct val="0"/>
              </a:spcBef>
            </a:pPr>
            <a:r>
              <a:rPr lang="es-MX" sz="2400" noProof="0" dirty="0">
                <a:solidFill>
                  <a:srgbClr val="2B394B"/>
                </a:solidFill>
                <a:latin typeface="Calibri (MS)"/>
                <a:ea typeface="Calibri (MS)"/>
                <a:cs typeface="Calibri (MS)"/>
                <a:sym typeface="Calibri (MS)"/>
              </a:rPr>
              <a:t>Somos una agencia enfocada en </a:t>
            </a:r>
            <a:r>
              <a:rPr lang="es-MX" sz="2400" b="1" noProof="0" dirty="0">
                <a:solidFill>
                  <a:srgbClr val="2B39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levantamiento de layout y validación de la ejecución de planograma</a:t>
            </a:r>
            <a:r>
              <a:rPr lang="es-MX" sz="2400" noProof="0" dirty="0">
                <a:solidFill>
                  <a:srgbClr val="2B394B"/>
                </a:solidFill>
                <a:latin typeface="Calibri (MS)"/>
                <a:ea typeface="Calibri (MS)"/>
                <a:cs typeface="Calibri (MS)"/>
                <a:sym typeface="Calibri (MS)"/>
              </a:rPr>
              <a:t>, e</a:t>
            </a:r>
            <a:r>
              <a:rPr lang="es-MX" sz="2400" u="none" strike="noStrike" noProof="0" dirty="0">
                <a:solidFill>
                  <a:srgbClr val="2B394B"/>
                </a:solidFill>
                <a:latin typeface="Calibri (MS)"/>
                <a:ea typeface="Calibri (MS)"/>
                <a:cs typeface="Calibri (MS)"/>
                <a:sym typeface="Calibri (MS)"/>
              </a:rPr>
              <a:t>n Catman Check nuestro objetivo es transformar tiendas en espacios estratégicos que conectan con el shopper y reflejen la identidad de marca. </a:t>
            </a:r>
          </a:p>
          <a:p>
            <a:pPr marL="0" lvl="0" indent="0" algn="l">
              <a:lnSpc>
                <a:spcPts val="4320"/>
              </a:lnSpc>
              <a:spcBef>
                <a:spcPct val="0"/>
              </a:spcBef>
            </a:pPr>
            <a:endParaRPr lang="es-MX" sz="2400" u="none" strike="noStrike" noProof="0" dirty="0">
              <a:solidFill>
                <a:srgbClr val="2B394B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0" lvl="0" indent="0" algn="l">
              <a:lnSpc>
                <a:spcPts val="4320"/>
              </a:lnSpc>
              <a:spcBef>
                <a:spcPct val="0"/>
              </a:spcBef>
            </a:pPr>
            <a:r>
              <a:rPr lang="es-MX" sz="2400" u="none" strike="noStrike" noProof="0" dirty="0">
                <a:solidFill>
                  <a:srgbClr val="2B394B"/>
                </a:solidFill>
                <a:latin typeface="Calibri (MS)"/>
                <a:ea typeface="Calibri (MS)"/>
                <a:cs typeface="Calibri (MS)"/>
                <a:sym typeface="Calibri (MS)"/>
              </a:rPr>
              <a:t>Con más de 15 años de experiencia en consumo masivo, entendemos el comportamiento del shopper y las dinámicas del canal. Por eso, desarrollamos soluciones a la medida que optimizan la exhibición, maximizan la conversión y </a:t>
            </a:r>
            <a:r>
              <a:rPr lang="es-MX" sz="2400" b="1" u="none" strike="noStrike" noProof="0" dirty="0">
                <a:solidFill>
                  <a:srgbClr val="2B39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aseguran una experiencia de compra coherente y rentable.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42191" y="581025"/>
            <a:ext cx="12062012" cy="1552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9"/>
              </a:lnSpc>
            </a:pPr>
            <a:r>
              <a:rPr lang="es-MX" sz="8800" b="1" spc="27" noProof="0" dirty="0">
                <a:solidFill>
                  <a:srgbClr val="2A384C"/>
                </a:solidFill>
                <a:latin typeface="Oswald Bold"/>
                <a:ea typeface="Oswald Bold"/>
                <a:cs typeface="Oswald Bold"/>
                <a:sym typeface="Oswald Bold"/>
              </a:rPr>
              <a:t>¿QUIÉNES SOMOS?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088718" y="9862046"/>
            <a:ext cx="3035425" cy="248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6"/>
              </a:lnSpc>
            </a:pPr>
            <a:r>
              <a:rPr lang="es-MX" sz="1800" noProof="0" dirty="0">
                <a:solidFill>
                  <a:srgbClr val="2A384B"/>
                </a:solidFill>
                <a:latin typeface="DM Sans"/>
                <a:ea typeface="DM Sans"/>
                <a:cs typeface="DM Sans"/>
                <a:sym typeface="DM Sans"/>
              </a:rPr>
              <a:t>info@catmancheck.com</a:t>
            </a:r>
          </a:p>
        </p:txBody>
      </p:sp>
      <p:sp>
        <p:nvSpPr>
          <p:cNvPr id="12" name="Freeform 12" descr="Envelope con relleno sólido"/>
          <p:cNvSpPr/>
          <p:nvPr/>
        </p:nvSpPr>
        <p:spPr>
          <a:xfrm>
            <a:off x="14574292" y="9774423"/>
            <a:ext cx="404979" cy="404979"/>
          </a:xfrm>
          <a:custGeom>
            <a:avLst/>
            <a:gdLst/>
            <a:ahLst/>
            <a:cxnLst/>
            <a:rect l="l" t="t" r="r" b="b"/>
            <a:pathLst>
              <a:path w="404979" h="404979">
                <a:moveTo>
                  <a:pt x="0" y="0"/>
                </a:moveTo>
                <a:lnTo>
                  <a:pt x="404979" y="0"/>
                </a:lnTo>
                <a:lnTo>
                  <a:pt x="404979" y="404979"/>
                </a:lnTo>
                <a:lnTo>
                  <a:pt x="0" y="4049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09490" y="2637993"/>
            <a:ext cx="4900333" cy="6497979"/>
            <a:chOff x="0" y="0"/>
            <a:chExt cx="6533777" cy="86639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33769" cy="8663940"/>
            </a:xfrm>
            <a:custGeom>
              <a:avLst/>
              <a:gdLst/>
              <a:ahLst/>
              <a:cxnLst/>
              <a:rect l="l" t="t" r="r" b="b"/>
              <a:pathLst>
                <a:path w="6533769" h="8663940">
                  <a:moveTo>
                    <a:pt x="0" y="0"/>
                  </a:moveTo>
                  <a:lnTo>
                    <a:pt x="6533769" y="0"/>
                  </a:lnTo>
                  <a:lnTo>
                    <a:pt x="6533769" y="8663940"/>
                  </a:lnTo>
                  <a:lnTo>
                    <a:pt x="0" y="8663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2383" r="-12383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sp>
        <p:nvSpPr>
          <p:cNvPr id="4" name="Freeform 4"/>
          <p:cNvSpPr/>
          <p:nvPr/>
        </p:nvSpPr>
        <p:spPr>
          <a:xfrm rot="3407869">
            <a:off x="-6710732" y="4807376"/>
            <a:ext cx="12471670" cy="5351480"/>
          </a:xfrm>
          <a:custGeom>
            <a:avLst/>
            <a:gdLst/>
            <a:ahLst/>
            <a:cxnLst/>
            <a:rect l="l" t="t" r="r" b="b"/>
            <a:pathLst>
              <a:path w="12471670" h="5351480">
                <a:moveTo>
                  <a:pt x="0" y="0"/>
                </a:moveTo>
                <a:lnTo>
                  <a:pt x="12471670" y="0"/>
                </a:lnTo>
                <a:lnTo>
                  <a:pt x="12471670" y="5351480"/>
                </a:lnTo>
                <a:lnTo>
                  <a:pt x="0" y="53514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346" b="-346"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5" name="Freeform 5"/>
          <p:cNvSpPr/>
          <p:nvPr/>
        </p:nvSpPr>
        <p:spPr>
          <a:xfrm>
            <a:off x="15024186" y="6743517"/>
            <a:ext cx="2564098" cy="2678300"/>
          </a:xfrm>
          <a:custGeom>
            <a:avLst/>
            <a:gdLst/>
            <a:ahLst/>
            <a:cxnLst/>
            <a:rect l="l" t="t" r="r" b="b"/>
            <a:pathLst>
              <a:path w="2564098" h="2678300">
                <a:moveTo>
                  <a:pt x="0" y="0"/>
                </a:moveTo>
                <a:lnTo>
                  <a:pt x="2564098" y="0"/>
                </a:lnTo>
                <a:lnTo>
                  <a:pt x="2564098" y="2678300"/>
                </a:lnTo>
                <a:lnTo>
                  <a:pt x="0" y="26783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6" name="Freeform 6"/>
          <p:cNvSpPr/>
          <p:nvPr/>
        </p:nvSpPr>
        <p:spPr>
          <a:xfrm>
            <a:off x="15548014" y="7184580"/>
            <a:ext cx="1516442" cy="1520888"/>
          </a:xfrm>
          <a:custGeom>
            <a:avLst/>
            <a:gdLst/>
            <a:ahLst/>
            <a:cxnLst/>
            <a:rect l="l" t="t" r="r" b="b"/>
            <a:pathLst>
              <a:path w="1516442" h="1520888">
                <a:moveTo>
                  <a:pt x="0" y="0"/>
                </a:moveTo>
                <a:lnTo>
                  <a:pt x="1516442" y="0"/>
                </a:lnTo>
                <a:lnTo>
                  <a:pt x="1516442" y="1520888"/>
                </a:lnTo>
                <a:lnTo>
                  <a:pt x="0" y="15208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477" b="-477"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7" name="Freeform 7"/>
          <p:cNvSpPr/>
          <p:nvPr/>
        </p:nvSpPr>
        <p:spPr>
          <a:xfrm>
            <a:off x="16780203" y="276588"/>
            <a:ext cx="1047024" cy="1047023"/>
          </a:xfrm>
          <a:custGeom>
            <a:avLst/>
            <a:gdLst/>
            <a:ahLst/>
            <a:cxnLst/>
            <a:rect l="l" t="t" r="r" b="b"/>
            <a:pathLst>
              <a:path w="1047024" h="1047023">
                <a:moveTo>
                  <a:pt x="0" y="0"/>
                </a:moveTo>
                <a:lnTo>
                  <a:pt x="1047024" y="0"/>
                </a:lnTo>
                <a:lnTo>
                  <a:pt x="1047024" y="1047023"/>
                </a:lnTo>
                <a:lnTo>
                  <a:pt x="0" y="10470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11" name="TextBox 11"/>
          <p:cNvSpPr txBox="1"/>
          <p:nvPr/>
        </p:nvSpPr>
        <p:spPr>
          <a:xfrm>
            <a:off x="15184674" y="8585186"/>
            <a:ext cx="2243122" cy="672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8"/>
              </a:lnSpc>
            </a:pPr>
            <a:r>
              <a:rPr lang="es-MX" sz="2000" b="1" spc="300" noProof="0" dirty="0">
                <a:solidFill>
                  <a:srgbClr val="FDFBFB"/>
                </a:solidFill>
                <a:latin typeface="DM Sans Bold"/>
                <a:ea typeface="DM Sans Bold"/>
                <a:cs typeface="DM Sans Bold"/>
                <a:sym typeface="DM Sans Bold"/>
              </a:rPr>
              <a:t>CUSTOMERS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82299" y="3168458"/>
            <a:ext cx="7310823" cy="3798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20"/>
              </a:lnSpc>
              <a:spcBef>
                <a:spcPct val="0"/>
              </a:spcBef>
            </a:pPr>
            <a:r>
              <a:rPr lang="es-MX" sz="2400" b="1" u="none" strike="noStrike" noProof="0" dirty="0">
                <a:solidFill>
                  <a:srgbClr val="2B39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AYUDAR A LAS CADENAS Y PROVEEDORES</a:t>
            </a:r>
            <a:r>
              <a:rPr lang="es-MX" sz="2400" u="none" strike="noStrike" noProof="0" dirty="0">
                <a:solidFill>
                  <a:srgbClr val="2B394B"/>
                </a:solidFill>
                <a:latin typeface="Calibri (MS)"/>
                <a:ea typeface="Calibri (MS)"/>
                <a:cs typeface="Calibri (MS)"/>
                <a:sym typeface="Calibri (MS)"/>
              </a:rPr>
              <a:t> a conocer el espacio real en punto de venta, con la finalidad de</a:t>
            </a:r>
            <a:r>
              <a:rPr lang="es-MX" sz="2400" b="1" u="none" strike="noStrike" noProof="0" dirty="0">
                <a:solidFill>
                  <a:srgbClr val="2B39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s-MX" sz="2400" b="1" i="1" u="sng" strike="noStrike" noProof="0" dirty="0">
                <a:solidFill>
                  <a:srgbClr val="2B39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MS) Bold"/>
                <a:ea typeface="Calibri (MS) Bold"/>
                <a:cs typeface="Calibri (MS) Bold"/>
                <a:sym typeface="Calibri (MS) Bold"/>
              </a:rPr>
              <a:t>GARANTIZAR </a:t>
            </a:r>
            <a:r>
              <a:rPr lang="es-MX" sz="2400" i="1" u="sng" strike="noStrike" noProof="0" dirty="0">
                <a:solidFill>
                  <a:srgbClr val="2B39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MS)"/>
                <a:ea typeface="Calibri (MS)"/>
                <a:cs typeface="Calibri (MS)"/>
                <a:sym typeface="Calibri (MS)"/>
              </a:rPr>
              <a:t>la correcta ejecución del planograma </a:t>
            </a:r>
            <a:r>
              <a:rPr lang="es-MX" sz="2400" u="none" strike="noStrike" noProof="0" dirty="0">
                <a:solidFill>
                  <a:srgbClr val="2B394B"/>
                </a:solidFill>
                <a:latin typeface="Calibri (MS)"/>
                <a:ea typeface="Calibri (MS)"/>
                <a:cs typeface="Calibri (MS)"/>
                <a:sym typeface="Calibri (MS)"/>
              </a:rPr>
              <a:t>, brindando herramientas y conocimientos que permitan alcanzar una implementación de planograma y/o layout sostenible, centrado en mejorar la experiencia de compra del shopper. 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600C34CD-56A9-6D9C-AD13-6A5067B81F8B}"/>
              </a:ext>
            </a:extLst>
          </p:cNvPr>
          <p:cNvGrpSpPr/>
          <p:nvPr/>
        </p:nvGrpSpPr>
        <p:grpSpPr>
          <a:xfrm>
            <a:off x="2282299" y="7663466"/>
            <a:ext cx="7310823" cy="1061434"/>
            <a:chOff x="2282299" y="7663466"/>
            <a:chExt cx="7310823" cy="1061434"/>
          </a:xfrm>
        </p:grpSpPr>
        <p:grpSp>
          <p:nvGrpSpPr>
            <p:cNvPr id="8" name="Group 8"/>
            <p:cNvGrpSpPr/>
            <p:nvPr/>
          </p:nvGrpSpPr>
          <p:grpSpPr>
            <a:xfrm>
              <a:off x="2282299" y="7663466"/>
              <a:ext cx="7310823" cy="1061434"/>
              <a:chOff x="0" y="0"/>
              <a:chExt cx="1925484" cy="158546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925484" cy="158546"/>
              </a:xfrm>
              <a:custGeom>
                <a:avLst/>
                <a:gdLst/>
                <a:ahLst/>
                <a:cxnLst/>
                <a:rect l="l" t="t" r="r" b="b"/>
                <a:pathLst>
                  <a:path w="1925484" h="158546">
                    <a:moveTo>
                      <a:pt x="54007" y="0"/>
                    </a:moveTo>
                    <a:lnTo>
                      <a:pt x="1871477" y="0"/>
                    </a:lnTo>
                    <a:cubicBezTo>
                      <a:pt x="1885801" y="0"/>
                      <a:pt x="1899538" y="5690"/>
                      <a:pt x="1909666" y="15818"/>
                    </a:cubicBezTo>
                    <a:cubicBezTo>
                      <a:pt x="1919794" y="25947"/>
                      <a:pt x="1925484" y="39684"/>
                      <a:pt x="1925484" y="54007"/>
                    </a:cubicBezTo>
                    <a:lnTo>
                      <a:pt x="1925484" y="104539"/>
                    </a:lnTo>
                    <a:cubicBezTo>
                      <a:pt x="1925484" y="134366"/>
                      <a:pt x="1901304" y="158546"/>
                      <a:pt x="1871477" y="158546"/>
                    </a:cubicBezTo>
                    <a:lnTo>
                      <a:pt x="54007" y="158546"/>
                    </a:lnTo>
                    <a:cubicBezTo>
                      <a:pt x="39684" y="158546"/>
                      <a:pt x="25947" y="152856"/>
                      <a:pt x="15818" y="142728"/>
                    </a:cubicBezTo>
                    <a:cubicBezTo>
                      <a:pt x="5690" y="132599"/>
                      <a:pt x="0" y="118862"/>
                      <a:pt x="0" y="104539"/>
                    </a:cubicBezTo>
                    <a:lnTo>
                      <a:pt x="0" y="54007"/>
                    </a:lnTo>
                    <a:cubicBezTo>
                      <a:pt x="0" y="39684"/>
                      <a:pt x="5690" y="25947"/>
                      <a:pt x="15818" y="15818"/>
                    </a:cubicBezTo>
                    <a:cubicBezTo>
                      <a:pt x="25947" y="5690"/>
                      <a:pt x="39684" y="0"/>
                      <a:pt x="54007" y="0"/>
                    </a:cubicBezTo>
                    <a:close/>
                  </a:path>
                </a:pathLst>
              </a:custGeom>
              <a:solidFill>
                <a:srgbClr val="7EDA57"/>
              </a:solidFill>
            </p:spPr>
            <p:txBody>
              <a:bodyPr/>
              <a:lstStyle/>
              <a:p>
                <a:endParaRPr lang="es-MX" noProof="0" dirty="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180975"/>
                <a:ext cx="1925484" cy="33952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20"/>
                  </a:lnSpc>
                </a:pPr>
                <a:endParaRPr lang="es-MX" noProof="0" dirty="0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3171831" y="7765283"/>
              <a:ext cx="5531758" cy="85779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s-MX" sz="2799" b="1" noProof="0" dirty="0">
                  <a:solidFill>
                    <a:srgbClr val="2A384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Mayor rentabilidad a través del </a:t>
              </a:r>
            </a:p>
            <a:p>
              <a:pPr algn="ctr">
                <a:lnSpc>
                  <a:spcPts val="3359"/>
                </a:lnSpc>
              </a:pPr>
              <a:r>
                <a:rPr lang="es-MX" sz="2799" b="1" noProof="0" dirty="0">
                  <a:solidFill>
                    <a:srgbClr val="2A384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uso óptimo del espacio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142191" y="581025"/>
            <a:ext cx="12062012" cy="1552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9"/>
              </a:lnSpc>
            </a:pPr>
            <a:r>
              <a:rPr lang="es-MX" sz="8800" b="1" spc="27" noProof="0" dirty="0">
                <a:solidFill>
                  <a:srgbClr val="2A384C"/>
                </a:solidFill>
                <a:latin typeface="Oswald Bold"/>
                <a:ea typeface="Oswald Bold"/>
                <a:cs typeface="Oswald Bold"/>
                <a:sym typeface="Oswald Bold"/>
              </a:rPr>
              <a:t>¿QUÉ BUSCAMOS?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ECD2573F-E9D9-5513-DDB0-EA4106C2DCC4}"/>
              </a:ext>
            </a:extLst>
          </p:cNvPr>
          <p:cNvSpPr txBox="1"/>
          <p:nvPr/>
        </p:nvSpPr>
        <p:spPr>
          <a:xfrm>
            <a:off x="15088718" y="9862046"/>
            <a:ext cx="3035425" cy="248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6"/>
              </a:lnSpc>
            </a:pPr>
            <a:r>
              <a:rPr lang="es-MX" sz="1800" noProof="0" dirty="0">
                <a:solidFill>
                  <a:srgbClr val="2A384B"/>
                </a:solidFill>
                <a:latin typeface="DM Sans"/>
                <a:ea typeface="DM Sans"/>
                <a:cs typeface="DM Sans"/>
                <a:sym typeface="DM Sans"/>
              </a:rPr>
              <a:t>info@catmancheck.com</a:t>
            </a:r>
          </a:p>
        </p:txBody>
      </p:sp>
      <p:sp>
        <p:nvSpPr>
          <p:cNvPr id="16" name="Freeform 12" descr="Envelope con relleno sólido">
            <a:extLst>
              <a:ext uri="{FF2B5EF4-FFF2-40B4-BE49-F238E27FC236}">
                <a16:creationId xmlns:a16="http://schemas.microsoft.com/office/drawing/2014/main" id="{FE5DF3E0-A0C7-147A-1546-F8595D5E25FA}"/>
              </a:ext>
            </a:extLst>
          </p:cNvPr>
          <p:cNvSpPr/>
          <p:nvPr/>
        </p:nvSpPr>
        <p:spPr>
          <a:xfrm>
            <a:off x="14574292" y="9774423"/>
            <a:ext cx="404979" cy="404979"/>
          </a:xfrm>
          <a:custGeom>
            <a:avLst/>
            <a:gdLst/>
            <a:ahLst/>
            <a:cxnLst/>
            <a:rect l="l" t="t" r="r" b="b"/>
            <a:pathLst>
              <a:path w="404979" h="404979">
                <a:moveTo>
                  <a:pt x="0" y="0"/>
                </a:moveTo>
                <a:lnTo>
                  <a:pt x="404979" y="0"/>
                </a:lnTo>
                <a:lnTo>
                  <a:pt x="404979" y="404979"/>
                </a:lnTo>
                <a:lnTo>
                  <a:pt x="0" y="40497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38767" y="2377349"/>
            <a:ext cx="11210466" cy="1102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s-MX" sz="4800" noProof="0" dirty="0">
                <a:solidFill>
                  <a:srgbClr val="2A384C"/>
                </a:solidFill>
                <a:latin typeface="Calibri (MS)"/>
                <a:ea typeface="Calibri (MS)"/>
                <a:cs typeface="Calibri (MS)"/>
                <a:sym typeface="Calibri (MS)"/>
              </a:rPr>
              <a:t>Alcanzando el </a:t>
            </a:r>
            <a:r>
              <a:rPr lang="es-MX" sz="4800" b="1" noProof="0" dirty="0">
                <a:solidFill>
                  <a:srgbClr val="2A384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éxito</a:t>
            </a:r>
            <a:r>
              <a:rPr lang="es-MX" sz="4800" noProof="0" dirty="0">
                <a:solidFill>
                  <a:srgbClr val="2A384C"/>
                </a:solidFill>
                <a:latin typeface="Calibri (MS)"/>
                <a:ea typeface="Calibri (MS)"/>
                <a:cs typeface="Calibri (MS)"/>
                <a:sym typeface="Calibri (MS)"/>
              </a:rPr>
              <a:t> en </a:t>
            </a:r>
            <a:r>
              <a:rPr lang="es-MX" sz="4800" b="1" noProof="0" dirty="0">
                <a:solidFill>
                  <a:srgbClr val="92D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  <a:r>
              <a:rPr lang="es-MX" sz="4800" b="1" noProof="0" dirty="0">
                <a:solidFill>
                  <a:srgbClr val="2A384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pasos clave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75726" y="3301697"/>
            <a:ext cx="16136549" cy="40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s-MX" sz="2400" noProof="0" dirty="0">
                <a:solidFill>
                  <a:srgbClr val="2A384C"/>
                </a:solidFill>
                <a:latin typeface="Calibri (MS)"/>
                <a:ea typeface="Calibri (MS)"/>
                <a:cs typeface="Calibri (MS)"/>
                <a:sym typeface="Calibri (MS)"/>
              </a:rPr>
              <a:t>A través de nuestro enfoque construimos juntos el camino a la excelencia operativa y estratégica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42191" y="581025"/>
            <a:ext cx="7416941" cy="1714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9"/>
              </a:lnSpc>
            </a:pPr>
            <a:r>
              <a:rPr lang="es-MX" sz="8800" b="1" spc="27" noProof="0" dirty="0">
                <a:solidFill>
                  <a:srgbClr val="2A384C"/>
                </a:solidFill>
                <a:latin typeface="Oswald Bold"/>
                <a:ea typeface="Oswald Bold"/>
                <a:cs typeface="Oswald Bold"/>
                <a:sym typeface="Oswald Bold"/>
              </a:rPr>
              <a:t>SERVICIOS</a:t>
            </a:r>
          </a:p>
        </p:txBody>
      </p:sp>
      <p:sp>
        <p:nvSpPr>
          <p:cNvPr id="5" name="Freeform 5"/>
          <p:cNvSpPr/>
          <p:nvPr/>
        </p:nvSpPr>
        <p:spPr>
          <a:xfrm>
            <a:off x="16780203" y="276588"/>
            <a:ext cx="1047024" cy="1047023"/>
          </a:xfrm>
          <a:custGeom>
            <a:avLst/>
            <a:gdLst/>
            <a:ahLst/>
            <a:cxnLst/>
            <a:rect l="l" t="t" r="r" b="b"/>
            <a:pathLst>
              <a:path w="1047024" h="1047023">
                <a:moveTo>
                  <a:pt x="0" y="0"/>
                </a:moveTo>
                <a:lnTo>
                  <a:pt x="1047024" y="0"/>
                </a:lnTo>
                <a:lnTo>
                  <a:pt x="1047024" y="1047023"/>
                </a:lnTo>
                <a:lnTo>
                  <a:pt x="0" y="10470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6" name="Freeform 6"/>
          <p:cNvSpPr/>
          <p:nvPr/>
        </p:nvSpPr>
        <p:spPr>
          <a:xfrm rot="7659121">
            <a:off x="15276939" y="1887178"/>
            <a:ext cx="7629294" cy="7828566"/>
          </a:xfrm>
          <a:custGeom>
            <a:avLst/>
            <a:gdLst/>
            <a:ahLst/>
            <a:cxnLst/>
            <a:rect l="l" t="t" r="r" b="b"/>
            <a:pathLst>
              <a:path w="7629294" h="7828566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65" b="-65"/>
            </a:stretch>
          </a:blipFill>
        </p:spPr>
        <p:txBody>
          <a:bodyPr/>
          <a:lstStyle/>
          <a:p>
            <a:endParaRPr lang="es-MX" noProof="0" dirty="0"/>
          </a:p>
        </p:txBody>
      </p:sp>
      <p:grpSp>
        <p:nvGrpSpPr>
          <p:cNvPr id="7" name="Group 7"/>
          <p:cNvGrpSpPr/>
          <p:nvPr/>
        </p:nvGrpSpPr>
        <p:grpSpPr>
          <a:xfrm>
            <a:off x="3090116" y="4843050"/>
            <a:ext cx="3607200" cy="4320000"/>
            <a:chOff x="0" y="0"/>
            <a:chExt cx="4809600" cy="576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9617" cy="5759958"/>
            </a:xfrm>
            <a:custGeom>
              <a:avLst/>
              <a:gdLst/>
              <a:ahLst/>
              <a:cxnLst/>
              <a:rect l="l" t="t" r="r" b="b"/>
              <a:pathLst>
                <a:path w="4809617" h="5759958">
                  <a:moveTo>
                    <a:pt x="0" y="801624"/>
                  </a:moveTo>
                  <a:cubicBezTo>
                    <a:pt x="0" y="358902"/>
                    <a:pt x="358902" y="0"/>
                    <a:pt x="801624" y="0"/>
                  </a:cubicBezTo>
                  <a:lnTo>
                    <a:pt x="4007993" y="0"/>
                  </a:lnTo>
                  <a:cubicBezTo>
                    <a:pt x="4450715" y="0"/>
                    <a:pt x="4809617" y="358902"/>
                    <a:pt x="4809617" y="801624"/>
                  </a:cubicBezTo>
                  <a:lnTo>
                    <a:pt x="4809617" y="4958334"/>
                  </a:lnTo>
                  <a:cubicBezTo>
                    <a:pt x="4809617" y="5401056"/>
                    <a:pt x="4450715" y="5759958"/>
                    <a:pt x="4007993" y="5759958"/>
                  </a:cubicBezTo>
                  <a:lnTo>
                    <a:pt x="801624" y="5759958"/>
                  </a:lnTo>
                  <a:cubicBezTo>
                    <a:pt x="358902" y="5759958"/>
                    <a:pt x="0" y="5401056"/>
                    <a:pt x="0" y="4958334"/>
                  </a:cubicBezTo>
                  <a:close/>
                </a:path>
              </a:pathLst>
            </a:custGeom>
            <a:solidFill>
              <a:srgbClr val="2A384B"/>
            </a:solid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340399" y="4843050"/>
            <a:ext cx="3607200" cy="4320000"/>
            <a:chOff x="0" y="0"/>
            <a:chExt cx="4809600" cy="576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09617" cy="5759958"/>
            </a:xfrm>
            <a:custGeom>
              <a:avLst/>
              <a:gdLst/>
              <a:ahLst/>
              <a:cxnLst/>
              <a:rect l="l" t="t" r="r" b="b"/>
              <a:pathLst>
                <a:path w="4809617" h="5759958">
                  <a:moveTo>
                    <a:pt x="0" y="801624"/>
                  </a:moveTo>
                  <a:cubicBezTo>
                    <a:pt x="0" y="358902"/>
                    <a:pt x="358902" y="0"/>
                    <a:pt x="801624" y="0"/>
                  </a:cubicBezTo>
                  <a:lnTo>
                    <a:pt x="4007993" y="0"/>
                  </a:lnTo>
                  <a:cubicBezTo>
                    <a:pt x="4450715" y="0"/>
                    <a:pt x="4809617" y="358902"/>
                    <a:pt x="4809617" y="801624"/>
                  </a:cubicBezTo>
                  <a:lnTo>
                    <a:pt x="4809617" y="4958334"/>
                  </a:lnTo>
                  <a:cubicBezTo>
                    <a:pt x="4809617" y="5401056"/>
                    <a:pt x="4450715" y="5759958"/>
                    <a:pt x="4007993" y="5759958"/>
                  </a:cubicBezTo>
                  <a:lnTo>
                    <a:pt x="801624" y="5759958"/>
                  </a:lnTo>
                  <a:cubicBezTo>
                    <a:pt x="358902" y="5759958"/>
                    <a:pt x="0" y="5401056"/>
                    <a:pt x="0" y="4958334"/>
                  </a:cubicBezTo>
                  <a:close/>
                </a:path>
              </a:pathLst>
            </a:custGeom>
            <a:solidFill>
              <a:srgbClr val="2A384B"/>
            </a:solid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583948" y="4843050"/>
            <a:ext cx="3607200" cy="4320000"/>
            <a:chOff x="0" y="0"/>
            <a:chExt cx="4809600" cy="576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09617" cy="5759958"/>
            </a:xfrm>
            <a:custGeom>
              <a:avLst/>
              <a:gdLst/>
              <a:ahLst/>
              <a:cxnLst/>
              <a:rect l="l" t="t" r="r" b="b"/>
              <a:pathLst>
                <a:path w="4809617" h="5759958">
                  <a:moveTo>
                    <a:pt x="0" y="801624"/>
                  </a:moveTo>
                  <a:cubicBezTo>
                    <a:pt x="0" y="358902"/>
                    <a:pt x="358902" y="0"/>
                    <a:pt x="801624" y="0"/>
                  </a:cubicBezTo>
                  <a:lnTo>
                    <a:pt x="4007993" y="0"/>
                  </a:lnTo>
                  <a:cubicBezTo>
                    <a:pt x="4450715" y="0"/>
                    <a:pt x="4809617" y="358902"/>
                    <a:pt x="4809617" y="801624"/>
                  </a:cubicBezTo>
                  <a:lnTo>
                    <a:pt x="4809617" y="4958334"/>
                  </a:lnTo>
                  <a:cubicBezTo>
                    <a:pt x="4809617" y="5401056"/>
                    <a:pt x="4450715" y="5759958"/>
                    <a:pt x="4007993" y="5759958"/>
                  </a:cubicBezTo>
                  <a:lnTo>
                    <a:pt x="801624" y="5759958"/>
                  </a:lnTo>
                  <a:cubicBezTo>
                    <a:pt x="358902" y="5759958"/>
                    <a:pt x="0" y="5401056"/>
                    <a:pt x="0" y="4958334"/>
                  </a:cubicBezTo>
                  <a:close/>
                </a:path>
              </a:pathLst>
            </a:custGeom>
            <a:solidFill>
              <a:srgbClr val="2A384B"/>
            </a:solidFill>
          </p:spPr>
          <p:txBody>
            <a:bodyPr/>
            <a:lstStyle/>
            <a:p>
              <a:endParaRPr lang="es-MX" noProof="0" dirty="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43456" y="7485296"/>
            <a:ext cx="3424319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s-MX" sz="3600" b="1" noProof="0" dirty="0">
                <a:solidFill>
                  <a:srgbClr val="7ED9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Levantamiento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35206" y="7485296"/>
            <a:ext cx="3424319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s-MX" sz="3600" b="1" noProof="0" dirty="0">
                <a:solidFill>
                  <a:srgbClr val="7ED9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Reasignación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75388" y="7485296"/>
            <a:ext cx="3424319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s-MX" sz="3600" b="1" noProof="0" dirty="0">
                <a:solidFill>
                  <a:srgbClr val="7ED9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Validación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21900" y="5582386"/>
            <a:ext cx="371816" cy="178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60"/>
              </a:lnSpc>
            </a:pPr>
            <a:r>
              <a:rPr lang="es-MX" sz="10300" b="1" noProof="0" dirty="0">
                <a:solidFill>
                  <a:srgbClr val="7ED9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</a:t>
            </a:r>
          </a:p>
        </p:txBody>
      </p: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426510" y="4412368"/>
            <a:ext cx="4429106" cy="5538753"/>
            <a:chOff x="0" y="0"/>
            <a:chExt cx="5905475" cy="738500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905500" cy="7385050"/>
            </a:xfrm>
            <a:custGeom>
              <a:avLst/>
              <a:gdLst/>
              <a:ahLst/>
              <a:cxnLst/>
              <a:rect l="l" t="t" r="r" b="b"/>
              <a:pathLst>
                <a:path w="5905500" h="7385050">
                  <a:moveTo>
                    <a:pt x="0" y="0"/>
                  </a:moveTo>
                  <a:lnTo>
                    <a:pt x="5905500" y="0"/>
                  </a:lnTo>
                  <a:lnTo>
                    <a:pt x="5905500" y="7385050"/>
                  </a:lnTo>
                  <a:lnTo>
                    <a:pt x="0" y="7385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8772183" y="5582386"/>
            <a:ext cx="371816" cy="178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60"/>
              </a:lnSpc>
            </a:pPr>
            <a:r>
              <a:rPr lang="es-MX" sz="10300" b="1" noProof="0" dirty="0">
                <a:solidFill>
                  <a:srgbClr val="7ED9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290462" y="5582386"/>
            <a:ext cx="371816" cy="178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60"/>
              </a:lnSpc>
            </a:pPr>
            <a:r>
              <a:rPr lang="es-MX" sz="10300" b="1" noProof="0" dirty="0">
                <a:solidFill>
                  <a:srgbClr val="7ED9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088718" y="9862046"/>
            <a:ext cx="3035425" cy="248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6"/>
              </a:lnSpc>
            </a:pPr>
            <a:r>
              <a:rPr lang="es-MX" sz="1800" noProof="0" dirty="0">
                <a:solidFill>
                  <a:srgbClr val="2A384B"/>
                </a:solidFill>
                <a:latin typeface="DM Sans"/>
                <a:ea typeface="DM Sans"/>
                <a:cs typeface="DM Sans"/>
                <a:sym typeface="DM Sans"/>
              </a:rPr>
              <a:t>info@catmancheck.com</a:t>
            </a:r>
          </a:p>
        </p:txBody>
      </p:sp>
      <p:sp>
        <p:nvSpPr>
          <p:cNvPr id="22" name="Freeform 22" descr="Envelope con relleno sólido"/>
          <p:cNvSpPr/>
          <p:nvPr/>
        </p:nvSpPr>
        <p:spPr>
          <a:xfrm>
            <a:off x="14574292" y="9774423"/>
            <a:ext cx="404979" cy="404979"/>
          </a:xfrm>
          <a:custGeom>
            <a:avLst/>
            <a:gdLst/>
            <a:ahLst/>
            <a:cxnLst/>
            <a:rect l="l" t="t" r="r" b="b"/>
            <a:pathLst>
              <a:path w="404979" h="404979">
                <a:moveTo>
                  <a:pt x="0" y="0"/>
                </a:moveTo>
                <a:lnTo>
                  <a:pt x="404979" y="0"/>
                </a:lnTo>
                <a:lnTo>
                  <a:pt x="404979" y="404979"/>
                </a:lnTo>
                <a:lnTo>
                  <a:pt x="0" y="4049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118487">
            <a:off x="-2891961" y="5434926"/>
            <a:ext cx="17820811" cy="7646749"/>
          </a:xfrm>
          <a:custGeom>
            <a:avLst/>
            <a:gdLst/>
            <a:ahLst/>
            <a:cxnLst/>
            <a:rect l="l" t="t" r="r" b="b"/>
            <a:pathLst>
              <a:path w="17820811" h="7646749">
                <a:moveTo>
                  <a:pt x="0" y="0"/>
                </a:moveTo>
                <a:lnTo>
                  <a:pt x="17820812" y="0"/>
                </a:lnTo>
                <a:lnTo>
                  <a:pt x="17820812" y="7646748"/>
                </a:lnTo>
                <a:lnTo>
                  <a:pt x="0" y="7646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34" b="-334"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3" name="Freeform 3"/>
          <p:cNvSpPr/>
          <p:nvPr/>
        </p:nvSpPr>
        <p:spPr>
          <a:xfrm>
            <a:off x="16780203" y="276588"/>
            <a:ext cx="1047024" cy="1047023"/>
          </a:xfrm>
          <a:custGeom>
            <a:avLst/>
            <a:gdLst/>
            <a:ahLst/>
            <a:cxnLst/>
            <a:rect l="l" t="t" r="r" b="b"/>
            <a:pathLst>
              <a:path w="1047024" h="1047023">
                <a:moveTo>
                  <a:pt x="0" y="0"/>
                </a:moveTo>
                <a:lnTo>
                  <a:pt x="1047024" y="0"/>
                </a:lnTo>
                <a:lnTo>
                  <a:pt x="1047024" y="1047023"/>
                </a:lnTo>
                <a:lnTo>
                  <a:pt x="0" y="10470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grpSp>
        <p:nvGrpSpPr>
          <p:cNvPr id="4" name="Group 4"/>
          <p:cNvGrpSpPr/>
          <p:nvPr/>
        </p:nvGrpSpPr>
        <p:grpSpPr>
          <a:xfrm>
            <a:off x="13912760" y="4342390"/>
            <a:ext cx="3390955" cy="339095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ED957"/>
            </a:solidFill>
          </p:spPr>
          <p:txBody>
            <a:bodyPr/>
            <a:lstStyle/>
            <a:p>
              <a:endParaRPr lang="es-MX" sz="1600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799"/>
                </a:lnSpc>
              </a:pPr>
              <a:r>
                <a:rPr lang="es-MX" sz="3600" b="1" noProof="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Mayor </a:t>
              </a:r>
            </a:p>
            <a:p>
              <a:pPr algn="ctr">
                <a:lnSpc>
                  <a:spcPts val="4800"/>
                </a:lnSpc>
              </a:pPr>
              <a:r>
                <a:rPr lang="es-MX" sz="3600" b="1" noProof="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Rentabilidad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028700" y="7260330"/>
            <a:ext cx="2764859" cy="2716582"/>
          </a:xfrm>
          <a:custGeom>
            <a:avLst/>
            <a:gdLst/>
            <a:ahLst/>
            <a:cxnLst/>
            <a:rect l="l" t="t" r="r" b="b"/>
            <a:pathLst>
              <a:path w="979252" h="962153">
                <a:moveTo>
                  <a:pt x="489626" y="0"/>
                </a:moveTo>
                <a:cubicBezTo>
                  <a:pt x="219213" y="0"/>
                  <a:pt x="0" y="215385"/>
                  <a:pt x="0" y="481077"/>
                </a:cubicBezTo>
                <a:cubicBezTo>
                  <a:pt x="0" y="746768"/>
                  <a:pt x="219213" y="962153"/>
                  <a:pt x="489626" y="962153"/>
                </a:cubicBezTo>
                <a:cubicBezTo>
                  <a:pt x="760039" y="962153"/>
                  <a:pt x="979252" y="746768"/>
                  <a:pt x="979252" y="481077"/>
                </a:cubicBezTo>
                <a:cubicBezTo>
                  <a:pt x="979252" y="215385"/>
                  <a:pt x="760039" y="0"/>
                  <a:pt x="489626" y="0"/>
                </a:cubicBezTo>
                <a:close/>
              </a:path>
            </a:pathLst>
          </a:custGeom>
          <a:solidFill>
            <a:srgbClr val="2A384B"/>
          </a:solidFill>
        </p:spPr>
        <p:txBody>
          <a:bodyPr/>
          <a:lstStyle/>
          <a:p>
            <a:endParaRPr lang="es-MX" noProof="0" dirty="0"/>
          </a:p>
        </p:txBody>
      </p:sp>
      <p:sp>
        <p:nvSpPr>
          <p:cNvPr id="9" name="TextBox 9"/>
          <p:cNvSpPr txBox="1"/>
          <p:nvPr/>
        </p:nvSpPr>
        <p:spPr>
          <a:xfrm>
            <a:off x="1287906" y="7434329"/>
            <a:ext cx="2246447" cy="2368584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120"/>
              </a:lnSpc>
            </a:pPr>
            <a:r>
              <a:rPr lang="es-MX" sz="2600" b="1" noProof="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Enfoque </a:t>
            </a:r>
            <a:r>
              <a:rPr lang="es-MX" sz="2600" noProof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en las necesidades del consumidor</a:t>
            </a:r>
          </a:p>
        </p:txBody>
      </p:sp>
      <p:sp>
        <p:nvSpPr>
          <p:cNvPr id="11" name="Freeform 11"/>
          <p:cNvSpPr/>
          <p:nvPr/>
        </p:nvSpPr>
        <p:spPr>
          <a:xfrm>
            <a:off x="4449489" y="2611652"/>
            <a:ext cx="2637267" cy="2637267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2A384B"/>
          </a:solidFill>
        </p:spPr>
        <p:txBody>
          <a:bodyPr/>
          <a:lstStyle/>
          <a:p>
            <a:endParaRPr lang="es-MX" noProof="0" dirty="0"/>
          </a:p>
        </p:txBody>
      </p:sp>
      <p:sp>
        <p:nvSpPr>
          <p:cNvPr id="12" name="TextBox 12"/>
          <p:cNvSpPr txBox="1"/>
          <p:nvPr/>
        </p:nvSpPr>
        <p:spPr>
          <a:xfrm>
            <a:off x="4696733" y="2766179"/>
            <a:ext cx="2142779" cy="232821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120"/>
              </a:lnSpc>
            </a:pPr>
            <a:r>
              <a:rPr lang="es-MX" sz="2600" b="1" noProof="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Mejorar la experiencia</a:t>
            </a:r>
            <a:r>
              <a:rPr lang="es-MX" sz="2600" noProof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del shopper</a:t>
            </a:r>
          </a:p>
        </p:txBody>
      </p:sp>
      <p:sp>
        <p:nvSpPr>
          <p:cNvPr id="14" name="Freeform 14"/>
          <p:cNvSpPr/>
          <p:nvPr/>
        </p:nvSpPr>
        <p:spPr>
          <a:xfrm>
            <a:off x="7086756" y="3755861"/>
            <a:ext cx="3078996" cy="3075064"/>
          </a:xfrm>
          <a:custGeom>
            <a:avLst/>
            <a:gdLst/>
            <a:ahLst/>
            <a:cxnLst/>
            <a:rect l="l" t="t" r="r" b="b"/>
            <a:pathLst>
              <a:path w="984588" h="983331">
                <a:moveTo>
                  <a:pt x="492294" y="0"/>
                </a:moveTo>
                <a:cubicBezTo>
                  <a:pt x="220408" y="0"/>
                  <a:pt x="0" y="220126"/>
                  <a:pt x="0" y="491665"/>
                </a:cubicBezTo>
                <a:cubicBezTo>
                  <a:pt x="0" y="763205"/>
                  <a:pt x="220408" y="983331"/>
                  <a:pt x="492294" y="983331"/>
                </a:cubicBezTo>
                <a:cubicBezTo>
                  <a:pt x="764181" y="983331"/>
                  <a:pt x="984588" y="763205"/>
                  <a:pt x="984588" y="491665"/>
                </a:cubicBezTo>
                <a:cubicBezTo>
                  <a:pt x="984588" y="220126"/>
                  <a:pt x="764181" y="0"/>
                  <a:pt x="492294" y="0"/>
                </a:cubicBezTo>
                <a:close/>
              </a:path>
            </a:pathLst>
          </a:custGeom>
          <a:solidFill>
            <a:srgbClr val="2A384B"/>
          </a:solidFill>
        </p:spPr>
        <p:txBody>
          <a:bodyPr/>
          <a:lstStyle/>
          <a:p>
            <a:endParaRPr lang="es-MX" noProof="0" dirty="0"/>
          </a:p>
        </p:txBody>
      </p:sp>
      <p:sp>
        <p:nvSpPr>
          <p:cNvPr id="15" name="TextBox 15"/>
          <p:cNvSpPr txBox="1"/>
          <p:nvPr/>
        </p:nvSpPr>
        <p:spPr>
          <a:xfrm>
            <a:off x="7375412" y="3954790"/>
            <a:ext cx="2501685" cy="267720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120"/>
              </a:lnSpc>
            </a:pPr>
            <a:r>
              <a:rPr lang="es-MX" sz="2600" b="1" noProof="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Incrementar la venta</a:t>
            </a:r>
            <a:r>
              <a:rPr lang="es-MX" sz="2600" noProof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de productos de alta rotación</a:t>
            </a:r>
          </a:p>
        </p:txBody>
      </p:sp>
      <p:sp>
        <p:nvSpPr>
          <p:cNvPr id="17" name="Freeform 17"/>
          <p:cNvSpPr/>
          <p:nvPr/>
        </p:nvSpPr>
        <p:spPr>
          <a:xfrm>
            <a:off x="8626254" y="6830925"/>
            <a:ext cx="2726483" cy="2726483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2A384B"/>
          </a:solidFill>
        </p:spPr>
        <p:txBody>
          <a:bodyPr/>
          <a:lstStyle/>
          <a:p>
            <a:endParaRPr lang="es-MX" noProof="0" dirty="0"/>
          </a:p>
        </p:txBody>
      </p:sp>
      <p:sp>
        <p:nvSpPr>
          <p:cNvPr id="18" name="TextBox 18"/>
          <p:cNvSpPr txBox="1"/>
          <p:nvPr/>
        </p:nvSpPr>
        <p:spPr>
          <a:xfrm>
            <a:off x="8881862" y="6990680"/>
            <a:ext cx="2215267" cy="2406973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120"/>
              </a:lnSpc>
            </a:pPr>
            <a:r>
              <a:rPr lang="es-MX" sz="2600" b="1" noProof="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Facilitar el recorrido</a:t>
            </a:r>
            <a:r>
              <a:rPr lang="es-MX" sz="2600" noProof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del shopper en PDV</a:t>
            </a:r>
          </a:p>
        </p:txBody>
      </p:sp>
      <p:sp>
        <p:nvSpPr>
          <p:cNvPr id="20" name="Freeform 20"/>
          <p:cNvSpPr/>
          <p:nvPr/>
        </p:nvSpPr>
        <p:spPr>
          <a:xfrm>
            <a:off x="490823" y="3153706"/>
            <a:ext cx="3302735" cy="3298517"/>
          </a:xfrm>
          <a:custGeom>
            <a:avLst/>
            <a:gdLst/>
            <a:ahLst/>
            <a:cxnLst/>
            <a:rect l="l" t="t" r="r" b="b"/>
            <a:pathLst>
              <a:path w="984588" h="983331">
                <a:moveTo>
                  <a:pt x="492294" y="0"/>
                </a:moveTo>
                <a:cubicBezTo>
                  <a:pt x="220408" y="0"/>
                  <a:pt x="0" y="220126"/>
                  <a:pt x="0" y="491665"/>
                </a:cubicBezTo>
                <a:cubicBezTo>
                  <a:pt x="0" y="763205"/>
                  <a:pt x="220408" y="983331"/>
                  <a:pt x="492294" y="983331"/>
                </a:cubicBezTo>
                <a:cubicBezTo>
                  <a:pt x="764181" y="983331"/>
                  <a:pt x="984588" y="763205"/>
                  <a:pt x="984588" y="491665"/>
                </a:cubicBezTo>
                <a:cubicBezTo>
                  <a:pt x="984588" y="220126"/>
                  <a:pt x="764181" y="0"/>
                  <a:pt x="492294" y="0"/>
                </a:cubicBezTo>
                <a:close/>
              </a:path>
            </a:pathLst>
          </a:custGeom>
          <a:solidFill>
            <a:srgbClr val="2A384B"/>
          </a:solidFill>
        </p:spPr>
        <p:txBody>
          <a:bodyPr/>
          <a:lstStyle/>
          <a:p>
            <a:endParaRPr lang="es-MX" noProof="0" dirty="0"/>
          </a:p>
        </p:txBody>
      </p:sp>
      <p:sp>
        <p:nvSpPr>
          <p:cNvPr id="21" name="TextBox 21"/>
          <p:cNvSpPr txBox="1"/>
          <p:nvPr/>
        </p:nvSpPr>
        <p:spPr>
          <a:xfrm>
            <a:off x="800454" y="3367090"/>
            <a:ext cx="2683473" cy="287174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120"/>
              </a:lnSpc>
            </a:pPr>
            <a:r>
              <a:rPr lang="es-MX" sz="2600" b="1" noProof="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Fomentar el tráfico</a:t>
            </a:r>
            <a:r>
              <a:rPr lang="es-MX" sz="2600" noProof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de clientes y la transacción de las categorías </a:t>
            </a:r>
          </a:p>
        </p:txBody>
      </p:sp>
      <p:sp>
        <p:nvSpPr>
          <p:cNvPr id="22" name="Freeform 22"/>
          <p:cNvSpPr/>
          <p:nvPr/>
        </p:nvSpPr>
        <p:spPr>
          <a:xfrm>
            <a:off x="12649200" y="5295900"/>
            <a:ext cx="2223530" cy="2699278"/>
          </a:xfrm>
          <a:custGeom>
            <a:avLst/>
            <a:gdLst/>
            <a:ahLst/>
            <a:cxnLst/>
            <a:rect l="l" t="t" r="r" b="b"/>
            <a:pathLst>
              <a:path w="2223530" h="2699278">
                <a:moveTo>
                  <a:pt x="0" y="0"/>
                </a:moveTo>
                <a:lnTo>
                  <a:pt x="2223530" y="0"/>
                </a:lnTo>
                <a:lnTo>
                  <a:pt x="2223530" y="2699278"/>
                </a:lnTo>
                <a:lnTo>
                  <a:pt x="0" y="26992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23" name="TextBox 23"/>
          <p:cNvSpPr txBox="1"/>
          <p:nvPr/>
        </p:nvSpPr>
        <p:spPr>
          <a:xfrm>
            <a:off x="2142191" y="581025"/>
            <a:ext cx="11726154" cy="1552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809"/>
              </a:lnSpc>
            </a:pPr>
            <a:r>
              <a:rPr lang="es-MX" sz="8800" b="1" spc="27" noProof="0" dirty="0">
                <a:solidFill>
                  <a:srgbClr val="2A384C"/>
                </a:solidFill>
                <a:latin typeface="Oswald Bold"/>
                <a:ea typeface="Oswald Bold"/>
                <a:cs typeface="Oswald Bold"/>
                <a:sym typeface="Oswald Bold"/>
              </a:rPr>
              <a:t>VENTAJAS COMPETITIVAS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36972" y="3565554"/>
            <a:ext cx="1257523" cy="3918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310"/>
              </a:lnSpc>
              <a:spcBef>
                <a:spcPct val="0"/>
              </a:spcBef>
            </a:pPr>
            <a:r>
              <a:rPr lang="es-MX" sz="22198" b="1" spc="68" noProof="0" dirty="0">
                <a:solidFill>
                  <a:srgbClr val="2A384C"/>
                </a:solidFill>
                <a:latin typeface="Oswald Bold"/>
                <a:ea typeface="Oswald Bold"/>
                <a:cs typeface="Oswald Bold"/>
                <a:sym typeface="Oswald Bold"/>
              </a:rPr>
              <a:t>=</a:t>
            </a:r>
          </a:p>
        </p:txBody>
      </p:sp>
      <p:sp>
        <p:nvSpPr>
          <p:cNvPr id="28" name="Freeform 28"/>
          <p:cNvSpPr/>
          <p:nvPr/>
        </p:nvSpPr>
        <p:spPr>
          <a:xfrm>
            <a:off x="3699839" y="5400759"/>
            <a:ext cx="2415367" cy="2373193"/>
          </a:xfrm>
          <a:custGeom>
            <a:avLst/>
            <a:gdLst/>
            <a:ahLst/>
            <a:cxnLst/>
            <a:rect l="l" t="t" r="r" b="b"/>
            <a:pathLst>
              <a:path w="979252" h="962153">
                <a:moveTo>
                  <a:pt x="489626" y="0"/>
                </a:moveTo>
                <a:cubicBezTo>
                  <a:pt x="219213" y="0"/>
                  <a:pt x="0" y="215385"/>
                  <a:pt x="0" y="481077"/>
                </a:cubicBezTo>
                <a:cubicBezTo>
                  <a:pt x="0" y="746768"/>
                  <a:pt x="219213" y="962153"/>
                  <a:pt x="489626" y="962153"/>
                </a:cubicBezTo>
                <a:cubicBezTo>
                  <a:pt x="760039" y="962153"/>
                  <a:pt x="979252" y="746768"/>
                  <a:pt x="979252" y="481077"/>
                </a:cubicBezTo>
                <a:cubicBezTo>
                  <a:pt x="979252" y="215385"/>
                  <a:pt x="760039" y="0"/>
                  <a:pt x="489626" y="0"/>
                </a:cubicBezTo>
                <a:close/>
              </a:path>
            </a:pathLst>
          </a:custGeom>
          <a:solidFill>
            <a:srgbClr val="2A384B"/>
          </a:solidFill>
        </p:spPr>
        <p:txBody>
          <a:bodyPr/>
          <a:lstStyle/>
          <a:p>
            <a:endParaRPr lang="es-MX" noProof="0" dirty="0"/>
          </a:p>
        </p:txBody>
      </p:sp>
      <p:sp>
        <p:nvSpPr>
          <p:cNvPr id="29" name="TextBox 29"/>
          <p:cNvSpPr txBox="1"/>
          <p:nvPr/>
        </p:nvSpPr>
        <p:spPr>
          <a:xfrm>
            <a:off x="3926280" y="5552763"/>
            <a:ext cx="1962485" cy="2069184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120"/>
              </a:lnSpc>
            </a:pPr>
            <a:r>
              <a:rPr lang="es-MX" sz="2600" b="1" noProof="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Reducir</a:t>
            </a:r>
            <a:r>
              <a:rPr lang="es-MX" sz="2600" noProof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costos operativos</a:t>
            </a:r>
          </a:p>
        </p:txBody>
      </p:sp>
      <p:sp>
        <p:nvSpPr>
          <p:cNvPr id="31" name="Freeform 31"/>
          <p:cNvSpPr/>
          <p:nvPr/>
        </p:nvSpPr>
        <p:spPr>
          <a:xfrm>
            <a:off x="5589901" y="7401230"/>
            <a:ext cx="2415367" cy="2373193"/>
          </a:xfrm>
          <a:custGeom>
            <a:avLst/>
            <a:gdLst/>
            <a:ahLst/>
            <a:cxnLst/>
            <a:rect l="l" t="t" r="r" b="b"/>
            <a:pathLst>
              <a:path w="979252" h="962153">
                <a:moveTo>
                  <a:pt x="489626" y="0"/>
                </a:moveTo>
                <a:cubicBezTo>
                  <a:pt x="219213" y="0"/>
                  <a:pt x="0" y="215385"/>
                  <a:pt x="0" y="481077"/>
                </a:cubicBezTo>
                <a:cubicBezTo>
                  <a:pt x="0" y="746768"/>
                  <a:pt x="219213" y="962153"/>
                  <a:pt x="489626" y="962153"/>
                </a:cubicBezTo>
                <a:cubicBezTo>
                  <a:pt x="760039" y="962153"/>
                  <a:pt x="979252" y="746768"/>
                  <a:pt x="979252" y="481077"/>
                </a:cubicBezTo>
                <a:cubicBezTo>
                  <a:pt x="979252" y="215385"/>
                  <a:pt x="760039" y="0"/>
                  <a:pt x="489626" y="0"/>
                </a:cubicBezTo>
                <a:close/>
              </a:path>
            </a:pathLst>
          </a:custGeom>
          <a:solidFill>
            <a:srgbClr val="2A384B"/>
          </a:solidFill>
        </p:spPr>
        <p:txBody>
          <a:bodyPr/>
          <a:lstStyle/>
          <a:p>
            <a:endParaRPr lang="es-MX" noProof="0" dirty="0"/>
          </a:p>
        </p:txBody>
      </p:sp>
      <p:sp>
        <p:nvSpPr>
          <p:cNvPr id="32" name="TextBox 32"/>
          <p:cNvSpPr txBox="1"/>
          <p:nvPr/>
        </p:nvSpPr>
        <p:spPr>
          <a:xfrm>
            <a:off x="5816342" y="7553234"/>
            <a:ext cx="1962485" cy="2069184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120"/>
              </a:lnSpc>
            </a:pPr>
            <a:r>
              <a:rPr lang="es-MX" sz="2600" b="1" noProof="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Inventarios </a:t>
            </a:r>
          </a:p>
          <a:p>
            <a:pPr algn="ctr">
              <a:lnSpc>
                <a:spcPts val="3120"/>
              </a:lnSpc>
            </a:pPr>
            <a:r>
              <a:rPr lang="es-MX" sz="2600" b="1" noProof="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sanos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8374EA42-92AA-5F4D-BA48-49937B37979D}"/>
              </a:ext>
            </a:extLst>
          </p:cNvPr>
          <p:cNvSpPr txBox="1"/>
          <p:nvPr/>
        </p:nvSpPr>
        <p:spPr>
          <a:xfrm>
            <a:off x="15088718" y="9862046"/>
            <a:ext cx="3035425" cy="248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6"/>
              </a:lnSpc>
            </a:pPr>
            <a:r>
              <a:rPr lang="es-MX" sz="1800" noProof="0" dirty="0">
                <a:solidFill>
                  <a:srgbClr val="2A384B"/>
                </a:solidFill>
                <a:latin typeface="DM Sans"/>
                <a:ea typeface="DM Sans"/>
                <a:cs typeface="DM Sans"/>
                <a:sym typeface="DM Sans"/>
              </a:rPr>
              <a:t>info@catmancheck.com</a:t>
            </a:r>
          </a:p>
        </p:txBody>
      </p:sp>
      <p:sp>
        <p:nvSpPr>
          <p:cNvPr id="10" name="Freeform 12" descr="Envelope con relleno sólido">
            <a:extLst>
              <a:ext uri="{FF2B5EF4-FFF2-40B4-BE49-F238E27FC236}">
                <a16:creationId xmlns:a16="http://schemas.microsoft.com/office/drawing/2014/main" id="{1DEE4F91-ADF3-8B8F-375F-8E854CE557D3}"/>
              </a:ext>
            </a:extLst>
          </p:cNvPr>
          <p:cNvSpPr/>
          <p:nvPr/>
        </p:nvSpPr>
        <p:spPr>
          <a:xfrm>
            <a:off x="14574292" y="9774423"/>
            <a:ext cx="404979" cy="404979"/>
          </a:xfrm>
          <a:custGeom>
            <a:avLst/>
            <a:gdLst/>
            <a:ahLst/>
            <a:cxnLst/>
            <a:rect l="l" t="t" r="r" b="b"/>
            <a:pathLst>
              <a:path w="404979" h="404979">
                <a:moveTo>
                  <a:pt x="0" y="0"/>
                </a:moveTo>
                <a:lnTo>
                  <a:pt x="404979" y="0"/>
                </a:lnTo>
                <a:lnTo>
                  <a:pt x="404979" y="404979"/>
                </a:lnTo>
                <a:lnTo>
                  <a:pt x="0" y="4049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745639">
            <a:off x="-1859882" y="6174015"/>
            <a:ext cx="15892117" cy="6819163"/>
          </a:xfrm>
          <a:custGeom>
            <a:avLst/>
            <a:gdLst/>
            <a:ahLst/>
            <a:cxnLst/>
            <a:rect l="l" t="t" r="r" b="b"/>
            <a:pathLst>
              <a:path w="15892117" h="6819163">
                <a:moveTo>
                  <a:pt x="0" y="0"/>
                </a:moveTo>
                <a:lnTo>
                  <a:pt x="15892117" y="0"/>
                </a:lnTo>
                <a:lnTo>
                  <a:pt x="15892117" y="6819163"/>
                </a:lnTo>
                <a:lnTo>
                  <a:pt x="0" y="68191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34" b="-334"/>
            </a:stretch>
          </a:blipFill>
        </p:spPr>
        <p:txBody>
          <a:bodyPr/>
          <a:lstStyle/>
          <a:p>
            <a:endParaRPr lang="es-MX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3223022" y="8322785"/>
            <a:ext cx="11988633" cy="1112953"/>
            <a:chOff x="0" y="0"/>
            <a:chExt cx="3572306" cy="33163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72306" cy="331631"/>
            </a:xfrm>
            <a:custGeom>
              <a:avLst/>
              <a:gdLst/>
              <a:ahLst/>
              <a:cxnLst/>
              <a:rect l="l" t="t" r="r" b="b"/>
              <a:pathLst>
                <a:path w="3572306" h="331631">
                  <a:moveTo>
                    <a:pt x="0" y="0"/>
                  </a:moveTo>
                  <a:lnTo>
                    <a:pt x="3572306" y="0"/>
                  </a:lnTo>
                  <a:lnTo>
                    <a:pt x="3572306" y="331631"/>
                  </a:lnTo>
                  <a:lnTo>
                    <a:pt x="0" y="331631"/>
                  </a:lnTo>
                  <a:close/>
                </a:path>
              </a:pathLst>
            </a:custGeom>
            <a:solidFill>
              <a:srgbClr val="D9D9D9">
                <a:alpha val="81961"/>
              </a:srgbClr>
            </a:solidFill>
          </p:spPr>
          <p:txBody>
            <a:bodyPr/>
            <a:lstStyle/>
            <a:p>
              <a:endParaRPr lang="es-MX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572306" cy="388781"/>
            </a:xfrm>
            <a:prstGeom prst="rect">
              <a:avLst/>
            </a:prstGeom>
          </p:spPr>
          <p:txBody>
            <a:bodyPr lIns="44901" tIns="44901" rIns="44901" bIns="44901" rtlCol="0" anchor="ctr"/>
            <a:lstStyle/>
            <a:p>
              <a:pPr algn="ctr">
                <a:lnSpc>
                  <a:spcPts val="2879"/>
                </a:lnSpc>
              </a:pPr>
              <a:endParaRPr lang="es-MX" noProof="0" dirty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223022" y="6924342"/>
            <a:ext cx="11988633" cy="1112953"/>
            <a:chOff x="0" y="0"/>
            <a:chExt cx="3572306" cy="33163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572306" cy="331631"/>
            </a:xfrm>
            <a:custGeom>
              <a:avLst/>
              <a:gdLst/>
              <a:ahLst/>
              <a:cxnLst/>
              <a:rect l="l" t="t" r="r" b="b"/>
              <a:pathLst>
                <a:path w="3572306" h="331631">
                  <a:moveTo>
                    <a:pt x="0" y="0"/>
                  </a:moveTo>
                  <a:lnTo>
                    <a:pt x="3572306" y="0"/>
                  </a:lnTo>
                  <a:lnTo>
                    <a:pt x="3572306" y="331631"/>
                  </a:lnTo>
                  <a:lnTo>
                    <a:pt x="0" y="331631"/>
                  </a:lnTo>
                  <a:close/>
                </a:path>
              </a:pathLst>
            </a:custGeom>
            <a:solidFill>
              <a:srgbClr val="D9D9D9">
                <a:alpha val="81961"/>
              </a:srgbClr>
            </a:solidFill>
          </p:spPr>
          <p:txBody>
            <a:bodyPr/>
            <a:lstStyle/>
            <a:p>
              <a:endParaRPr lang="es-MX" noProof="0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3572306" cy="388781"/>
            </a:xfrm>
            <a:prstGeom prst="rect">
              <a:avLst/>
            </a:prstGeom>
          </p:spPr>
          <p:txBody>
            <a:bodyPr lIns="44901" tIns="44901" rIns="44901" bIns="44901" rtlCol="0" anchor="ctr"/>
            <a:lstStyle/>
            <a:p>
              <a:pPr algn="ctr">
                <a:lnSpc>
                  <a:spcPts val="2879"/>
                </a:lnSpc>
              </a:pPr>
              <a:endParaRPr lang="es-MX" noProof="0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658978" y="7213533"/>
            <a:ext cx="1836218" cy="506993"/>
            <a:chOff x="0" y="0"/>
            <a:chExt cx="3158129" cy="87198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158129" cy="871982"/>
            </a:xfrm>
            <a:custGeom>
              <a:avLst/>
              <a:gdLst/>
              <a:ahLst/>
              <a:cxnLst/>
              <a:rect l="l" t="t" r="r" b="b"/>
              <a:pathLst>
                <a:path w="3158129" h="871982">
                  <a:moveTo>
                    <a:pt x="0" y="0"/>
                  </a:moveTo>
                  <a:lnTo>
                    <a:pt x="3158129" y="0"/>
                  </a:lnTo>
                  <a:lnTo>
                    <a:pt x="3158129" y="871982"/>
                  </a:lnTo>
                  <a:lnTo>
                    <a:pt x="0" y="87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82000"/>
              </a:blip>
              <a:stretch>
                <a:fillRect t="-563" b="-563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623997" y="7081138"/>
            <a:ext cx="1573377" cy="837478"/>
            <a:chOff x="0" y="0"/>
            <a:chExt cx="3075977" cy="163728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75978" cy="1637284"/>
            </a:xfrm>
            <a:custGeom>
              <a:avLst/>
              <a:gdLst/>
              <a:ahLst/>
              <a:cxnLst/>
              <a:rect l="l" t="t" r="r" b="b"/>
              <a:pathLst>
                <a:path w="3075978" h="1637284">
                  <a:moveTo>
                    <a:pt x="0" y="0"/>
                  </a:moveTo>
                  <a:lnTo>
                    <a:pt x="3075978" y="0"/>
                  </a:lnTo>
                  <a:lnTo>
                    <a:pt x="3075978" y="1637284"/>
                  </a:lnTo>
                  <a:lnTo>
                    <a:pt x="0" y="1637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82000"/>
              </a:blip>
              <a:stretch>
                <a:fillRect t="-3078" b="-3078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13862" y="6920018"/>
            <a:ext cx="1057416" cy="1057761"/>
            <a:chOff x="0" y="0"/>
            <a:chExt cx="1595107" cy="159562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95107" cy="1595628"/>
            </a:xfrm>
            <a:custGeom>
              <a:avLst/>
              <a:gdLst/>
              <a:ahLst/>
              <a:cxnLst/>
              <a:rect l="l" t="t" r="r" b="b"/>
              <a:pathLst>
                <a:path w="1595107" h="1595628">
                  <a:moveTo>
                    <a:pt x="0" y="0"/>
                  </a:moveTo>
                  <a:lnTo>
                    <a:pt x="1595107" y="0"/>
                  </a:lnTo>
                  <a:lnTo>
                    <a:pt x="1595107" y="1595628"/>
                  </a:lnTo>
                  <a:lnTo>
                    <a:pt x="0" y="15956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82000"/>
              </a:blip>
              <a:stretch>
                <a:fillRect l="-16" r="-16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223022" y="2720592"/>
            <a:ext cx="11988633" cy="1112953"/>
            <a:chOff x="0" y="0"/>
            <a:chExt cx="3572306" cy="33163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572306" cy="331631"/>
            </a:xfrm>
            <a:custGeom>
              <a:avLst/>
              <a:gdLst/>
              <a:ahLst/>
              <a:cxnLst/>
              <a:rect l="l" t="t" r="r" b="b"/>
              <a:pathLst>
                <a:path w="3572306" h="331631">
                  <a:moveTo>
                    <a:pt x="0" y="0"/>
                  </a:moveTo>
                  <a:lnTo>
                    <a:pt x="3572306" y="0"/>
                  </a:lnTo>
                  <a:lnTo>
                    <a:pt x="3572306" y="331631"/>
                  </a:lnTo>
                  <a:lnTo>
                    <a:pt x="0" y="331631"/>
                  </a:lnTo>
                  <a:close/>
                </a:path>
              </a:pathLst>
            </a:custGeom>
            <a:solidFill>
              <a:srgbClr val="D9D9D9">
                <a:alpha val="81961"/>
              </a:srgbClr>
            </a:solidFill>
          </p:spPr>
          <p:txBody>
            <a:bodyPr/>
            <a:lstStyle/>
            <a:p>
              <a:endParaRPr lang="es-MX" noProof="0" dirty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3572306" cy="388781"/>
            </a:xfrm>
            <a:prstGeom prst="rect">
              <a:avLst/>
            </a:prstGeom>
          </p:spPr>
          <p:txBody>
            <a:bodyPr lIns="44901" tIns="44901" rIns="44901" bIns="44901" rtlCol="0" anchor="ctr"/>
            <a:lstStyle/>
            <a:p>
              <a:pPr algn="ctr">
                <a:lnSpc>
                  <a:spcPts val="2879"/>
                </a:lnSpc>
              </a:pPr>
              <a:endParaRPr lang="es-MX" noProof="0" dirty="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750378" y="3087672"/>
            <a:ext cx="1690242" cy="475128"/>
            <a:chOff x="0" y="0"/>
            <a:chExt cx="2897362" cy="81445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897362" cy="814451"/>
            </a:xfrm>
            <a:custGeom>
              <a:avLst/>
              <a:gdLst/>
              <a:ahLst/>
              <a:cxnLst/>
              <a:rect l="l" t="t" r="r" b="b"/>
              <a:pathLst>
                <a:path w="2897362" h="814451">
                  <a:moveTo>
                    <a:pt x="0" y="0"/>
                  </a:moveTo>
                  <a:lnTo>
                    <a:pt x="2897362" y="0"/>
                  </a:lnTo>
                  <a:lnTo>
                    <a:pt x="2897362" y="814451"/>
                  </a:lnTo>
                  <a:lnTo>
                    <a:pt x="0" y="814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alphaModFix amt="82000"/>
              </a:blip>
              <a:stretch>
                <a:fillRect t="-4676" b="-4676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223022" y="4127455"/>
            <a:ext cx="11988633" cy="1112953"/>
            <a:chOff x="0" y="0"/>
            <a:chExt cx="3572306" cy="33163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572306" cy="331631"/>
            </a:xfrm>
            <a:custGeom>
              <a:avLst/>
              <a:gdLst/>
              <a:ahLst/>
              <a:cxnLst/>
              <a:rect l="l" t="t" r="r" b="b"/>
              <a:pathLst>
                <a:path w="3572306" h="331631">
                  <a:moveTo>
                    <a:pt x="0" y="0"/>
                  </a:moveTo>
                  <a:lnTo>
                    <a:pt x="3572306" y="0"/>
                  </a:lnTo>
                  <a:lnTo>
                    <a:pt x="3572306" y="331631"/>
                  </a:lnTo>
                  <a:lnTo>
                    <a:pt x="0" y="331631"/>
                  </a:lnTo>
                  <a:close/>
                </a:path>
              </a:pathLst>
            </a:custGeom>
            <a:solidFill>
              <a:srgbClr val="D9D9D9">
                <a:alpha val="81961"/>
              </a:srgbClr>
            </a:solidFill>
          </p:spPr>
          <p:txBody>
            <a:bodyPr/>
            <a:lstStyle/>
            <a:p>
              <a:endParaRPr lang="es-MX" noProof="0" dirty="0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3572306" cy="388781"/>
            </a:xfrm>
            <a:prstGeom prst="rect">
              <a:avLst/>
            </a:prstGeom>
          </p:spPr>
          <p:txBody>
            <a:bodyPr lIns="44901" tIns="44901" rIns="44901" bIns="44901" rtlCol="0" anchor="ctr"/>
            <a:lstStyle/>
            <a:p>
              <a:pPr algn="ctr">
                <a:lnSpc>
                  <a:spcPts val="2879"/>
                </a:lnSpc>
              </a:pPr>
              <a:endParaRPr lang="es-MX" noProof="0" dirty="0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486028" y="4520041"/>
            <a:ext cx="1311069" cy="589581"/>
            <a:chOff x="0" y="0"/>
            <a:chExt cx="1977742" cy="88938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977742" cy="889381"/>
            </a:xfrm>
            <a:custGeom>
              <a:avLst/>
              <a:gdLst/>
              <a:ahLst/>
              <a:cxnLst/>
              <a:rect l="l" t="t" r="r" b="b"/>
              <a:pathLst>
                <a:path w="1977742" h="889381">
                  <a:moveTo>
                    <a:pt x="0" y="0"/>
                  </a:moveTo>
                  <a:lnTo>
                    <a:pt x="1977742" y="0"/>
                  </a:lnTo>
                  <a:lnTo>
                    <a:pt x="1977742" y="889381"/>
                  </a:lnTo>
                  <a:lnTo>
                    <a:pt x="0" y="889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alphaModFix amt="82000"/>
              </a:blip>
              <a:stretch>
                <a:fillRect t="-61186" b="-61186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547186" y="4278962"/>
            <a:ext cx="1452588" cy="994366"/>
            <a:chOff x="0" y="0"/>
            <a:chExt cx="2191222" cy="149999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191222" cy="1499997"/>
            </a:xfrm>
            <a:custGeom>
              <a:avLst/>
              <a:gdLst/>
              <a:ahLst/>
              <a:cxnLst/>
              <a:rect l="l" t="t" r="r" b="b"/>
              <a:pathLst>
                <a:path w="2191222" h="1499997">
                  <a:moveTo>
                    <a:pt x="0" y="0"/>
                  </a:moveTo>
                  <a:lnTo>
                    <a:pt x="2191222" y="0"/>
                  </a:lnTo>
                  <a:lnTo>
                    <a:pt x="2191222" y="1499997"/>
                  </a:lnTo>
                  <a:lnTo>
                    <a:pt x="0" y="14999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0718" r="-10718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20336" y="4350707"/>
            <a:ext cx="1683558" cy="842319"/>
            <a:chOff x="0" y="0"/>
            <a:chExt cx="2776217" cy="138899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776217" cy="1388999"/>
            </a:xfrm>
            <a:custGeom>
              <a:avLst/>
              <a:gdLst/>
              <a:ahLst/>
              <a:cxnLst/>
              <a:rect l="l" t="t" r="r" b="b"/>
              <a:pathLst>
                <a:path w="2776217" h="1388999">
                  <a:moveTo>
                    <a:pt x="0" y="0"/>
                  </a:moveTo>
                  <a:lnTo>
                    <a:pt x="2776217" y="0"/>
                  </a:lnTo>
                  <a:lnTo>
                    <a:pt x="2776217" y="1388999"/>
                  </a:lnTo>
                  <a:lnTo>
                    <a:pt x="0" y="1388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alphaModFix amt="82000"/>
              </a:blip>
              <a:stretch>
                <a:fillRect t="-2175" b="-2175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853616" y="4599594"/>
            <a:ext cx="1693570" cy="417560"/>
            <a:chOff x="0" y="0"/>
            <a:chExt cx="1977742" cy="48762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977742" cy="487625"/>
            </a:xfrm>
            <a:custGeom>
              <a:avLst/>
              <a:gdLst/>
              <a:ahLst/>
              <a:cxnLst/>
              <a:rect l="l" t="t" r="r" b="b"/>
              <a:pathLst>
                <a:path w="1977742" h="487625">
                  <a:moveTo>
                    <a:pt x="0" y="0"/>
                  </a:moveTo>
                  <a:lnTo>
                    <a:pt x="1977742" y="0"/>
                  </a:lnTo>
                  <a:lnTo>
                    <a:pt x="1977742" y="487625"/>
                  </a:lnTo>
                  <a:lnTo>
                    <a:pt x="0" y="4876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alphaModFix amt="82000"/>
              </a:blip>
              <a:stretch>
                <a:fillRect t="-7484" b="-7484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262875" y="8591853"/>
            <a:ext cx="1869915" cy="666447"/>
            <a:chOff x="0" y="0"/>
            <a:chExt cx="2820758" cy="100533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820758" cy="1005332"/>
            </a:xfrm>
            <a:custGeom>
              <a:avLst/>
              <a:gdLst/>
              <a:ahLst/>
              <a:cxnLst/>
              <a:rect l="l" t="t" r="r" b="b"/>
              <a:pathLst>
                <a:path w="2820758" h="1005332">
                  <a:moveTo>
                    <a:pt x="0" y="0"/>
                  </a:moveTo>
                  <a:lnTo>
                    <a:pt x="2820758" y="0"/>
                  </a:lnTo>
                  <a:lnTo>
                    <a:pt x="2820758" y="1005332"/>
                  </a:lnTo>
                  <a:lnTo>
                    <a:pt x="0" y="1005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alphaModFix amt="82000"/>
              </a:blip>
              <a:stretch>
                <a:fillRect t="-90289" b="-90289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440621" y="7158573"/>
            <a:ext cx="1321656" cy="600984"/>
            <a:chOff x="0" y="0"/>
            <a:chExt cx="1147906" cy="52197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47917" cy="521993"/>
            </a:xfrm>
            <a:custGeom>
              <a:avLst/>
              <a:gdLst/>
              <a:ahLst/>
              <a:cxnLst/>
              <a:rect l="l" t="t" r="r" b="b"/>
              <a:pathLst>
                <a:path w="1147917" h="521993">
                  <a:moveTo>
                    <a:pt x="0" y="0"/>
                  </a:moveTo>
                  <a:lnTo>
                    <a:pt x="1147917" y="0"/>
                  </a:lnTo>
                  <a:lnTo>
                    <a:pt x="1147917" y="521993"/>
                  </a:lnTo>
                  <a:lnTo>
                    <a:pt x="0" y="5219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alphaModFix amt="82000"/>
              </a:blip>
              <a:stretch>
                <a:fillRect l="-22853" t="-78298" r="-23496" b="-79429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3223022" y="5525898"/>
            <a:ext cx="11988633" cy="1112953"/>
            <a:chOff x="0" y="0"/>
            <a:chExt cx="3572306" cy="33163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572306" cy="331631"/>
            </a:xfrm>
            <a:custGeom>
              <a:avLst/>
              <a:gdLst/>
              <a:ahLst/>
              <a:cxnLst/>
              <a:rect l="l" t="t" r="r" b="b"/>
              <a:pathLst>
                <a:path w="3572306" h="331631">
                  <a:moveTo>
                    <a:pt x="0" y="0"/>
                  </a:moveTo>
                  <a:lnTo>
                    <a:pt x="3572306" y="0"/>
                  </a:lnTo>
                  <a:lnTo>
                    <a:pt x="3572306" y="331631"/>
                  </a:lnTo>
                  <a:lnTo>
                    <a:pt x="0" y="331631"/>
                  </a:lnTo>
                  <a:close/>
                </a:path>
              </a:pathLst>
            </a:custGeom>
            <a:solidFill>
              <a:srgbClr val="D9D9D9">
                <a:alpha val="81961"/>
              </a:srgbClr>
            </a:solidFill>
          </p:spPr>
          <p:txBody>
            <a:bodyPr/>
            <a:lstStyle/>
            <a:p>
              <a:endParaRPr lang="es-MX" noProof="0" dirty="0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57150"/>
              <a:ext cx="3572306" cy="388781"/>
            </a:xfrm>
            <a:prstGeom prst="rect">
              <a:avLst/>
            </a:prstGeom>
          </p:spPr>
          <p:txBody>
            <a:bodyPr lIns="44901" tIns="44901" rIns="44901" bIns="44901" rtlCol="0" anchor="ctr"/>
            <a:lstStyle/>
            <a:p>
              <a:pPr algn="ctr">
                <a:lnSpc>
                  <a:spcPts val="2879"/>
                </a:lnSpc>
              </a:pPr>
              <a:endParaRPr lang="es-MX" noProof="0" dirty="0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2947715" y="5664881"/>
            <a:ext cx="1566015" cy="808391"/>
            <a:chOff x="0" y="0"/>
            <a:chExt cx="2362327" cy="1219455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362327" cy="1219454"/>
            </a:xfrm>
            <a:custGeom>
              <a:avLst/>
              <a:gdLst/>
              <a:ahLst/>
              <a:cxnLst/>
              <a:rect l="l" t="t" r="r" b="b"/>
              <a:pathLst>
                <a:path w="2362327" h="1219454">
                  <a:moveTo>
                    <a:pt x="0" y="0"/>
                  </a:moveTo>
                  <a:lnTo>
                    <a:pt x="2362327" y="0"/>
                  </a:lnTo>
                  <a:lnTo>
                    <a:pt x="2362327" y="1219454"/>
                  </a:lnTo>
                  <a:lnTo>
                    <a:pt x="0" y="1219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alphaModFix amt="82000"/>
              </a:blip>
              <a:stretch>
                <a:fillRect t="-41162" b="-41162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677269" y="5674502"/>
            <a:ext cx="1869915" cy="816725"/>
            <a:chOff x="0" y="0"/>
            <a:chExt cx="2820758" cy="123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820758" cy="1232027"/>
            </a:xfrm>
            <a:custGeom>
              <a:avLst/>
              <a:gdLst/>
              <a:ahLst/>
              <a:cxnLst/>
              <a:rect l="l" t="t" r="r" b="b"/>
              <a:pathLst>
                <a:path w="2820758" h="1232027">
                  <a:moveTo>
                    <a:pt x="0" y="0"/>
                  </a:moveTo>
                  <a:lnTo>
                    <a:pt x="2820758" y="0"/>
                  </a:lnTo>
                  <a:lnTo>
                    <a:pt x="2820758" y="1232027"/>
                  </a:lnTo>
                  <a:lnTo>
                    <a:pt x="0" y="12320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t="-64476" b="-64476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0533056" y="4372004"/>
            <a:ext cx="2053295" cy="620482"/>
            <a:chOff x="0" y="0"/>
            <a:chExt cx="2724595" cy="82334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724595" cy="823341"/>
            </a:xfrm>
            <a:custGeom>
              <a:avLst/>
              <a:gdLst/>
              <a:ahLst/>
              <a:cxnLst/>
              <a:rect l="l" t="t" r="r" b="b"/>
              <a:pathLst>
                <a:path w="2724595" h="823341">
                  <a:moveTo>
                    <a:pt x="0" y="0"/>
                  </a:moveTo>
                  <a:lnTo>
                    <a:pt x="2724595" y="0"/>
                  </a:lnTo>
                  <a:lnTo>
                    <a:pt x="2724595" y="823341"/>
                  </a:lnTo>
                  <a:lnTo>
                    <a:pt x="0" y="8233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alphaModFix amt="82000"/>
              </a:blip>
              <a:stretch>
                <a:fillRect t="-1326" b="-1326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2769516" y="4350707"/>
            <a:ext cx="1779813" cy="675454"/>
            <a:chOff x="0" y="0"/>
            <a:chExt cx="2684839" cy="1018920"/>
          </a:xfrm>
        </p:grpSpPr>
        <p:sp>
          <p:nvSpPr>
            <p:cNvPr id="45" name="Freeform 45" descr="Logo de la marca walmart de méxico y centroamérica, recuerda la historia,  texto, logo png | PNGEgg"/>
            <p:cNvSpPr/>
            <p:nvPr/>
          </p:nvSpPr>
          <p:spPr>
            <a:xfrm>
              <a:off x="0" y="0"/>
              <a:ext cx="2684839" cy="1018921"/>
            </a:xfrm>
            <a:custGeom>
              <a:avLst/>
              <a:gdLst/>
              <a:ahLst/>
              <a:cxnLst/>
              <a:rect l="l" t="t" r="r" b="b"/>
              <a:pathLst>
                <a:path w="2684839" h="1018921">
                  <a:moveTo>
                    <a:pt x="0" y="0"/>
                  </a:moveTo>
                  <a:lnTo>
                    <a:pt x="2684839" y="0"/>
                  </a:lnTo>
                  <a:lnTo>
                    <a:pt x="2684839" y="1018921"/>
                  </a:lnTo>
                  <a:lnTo>
                    <a:pt x="0" y="10189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t="-9287" b="-9287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860717" y="5700447"/>
            <a:ext cx="1259618" cy="763854"/>
            <a:chOff x="0" y="0"/>
            <a:chExt cx="1900128" cy="1152271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900129" cy="1152271"/>
            </a:xfrm>
            <a:custGeom>
              <a:avLst/>
              <a:gdLst/>
              <a:ahLst/>
              <a:cxnLst/>
              <a:rect l="l" t="t" r="r" b="b"/>
              <a:pathLst>
                <a:path w="1900129" h="1152271">
                  <a:moveTo>
                    <a:pt x="0" y="0"/>
                  </a:moveTo>
                  <a:lnTo>
                    <a:pt x="1900129" y="0"/>
                  </a:lnTo>
                  <a:lnTo>
                    <a:pt x="1900129" y="1152271"/>
                  </a:lnTo>
                  <a:lnTo>
                    <a:pt x="0" y="115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alphaModFix amt="82000"/>
              </a:blip>
              <a:stretch>
                <a:fillRect l="-3061" r="-3061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121154" y="8230931"/>
            <a:ext cx="1226212" cy="1100193"/>
            <a:chOff x="0" y="0"/>
            <a:chExt cx="1849736" cy="165963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49736" cy="1659636"/>
            </a:xfrm>
            <a:custGeom>
              <a:avLst/>
              <a:gdLst/>
              <a:ahLst/>
              <a:cxnLst/>
              <a:rect l="l" t="t" r="r" b="b"/>
              <a:pathLst>
                <a:path w="1849736" h="1659636">
                  <a:moveTo>
                    <a:pt x="0" y="0"/>
                  </a:moveTo>
                  <a:lnTo>
                    <a:pt x="1849736" y="0"/>
                  </a:lnTo>
                  <a:lnTo>
                    <a:pt x="1849736" y="1659636"/>
                  </a:lnTo>
                  <a:lnTo>
                    <a:pt x="0" y="1659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17442" r="-17442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994335" y="5678642"/>
            <a:ext cx="1520246" cy="807465"/>
            <a:chOff x="0" y="0"/>
            <a:chExt cx="2293284" cy="1218057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293285" cy="1218057"/>
            </a:xfrm>
            <a:custGeom>
              <a:avLst/>
              <a:gdLst/>
              <a:ahLst/>
              <a:cxnLst/>
              <a:rect l="l" t="t" r="r" b="b"/>
              <a:pathLst>
                <a:path w="2293285" h="1218057">
                  <a:moveTo>
                    <a:pt x="0" y="0"/>
                  </a:moveTo>
                  <a:lnTo>
                    <a:pt x="2293285" y="0"/>
                  </a:lnTo>
                  <a:lnTo>
                    <a:pt x="2293285" y="1218057"/>
                  </a:lnTo>
                  <a:lnTo>
                    <a:pt x="0" y="1218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alphaModFix amt="82000"/>
              </a:blip>
              <a:stretch>
                <a:fillRect t="-6482" b="-6482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410685" y="2896243"/>
            <a:ext cx="1081692" cy="761650"/>
            <a:chOff x="0" y="0"/>
            <a:chExt cx="3257094" cy="2293413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3257095" cy="2293413"/>
            </a:xfrm>
            <a:custGeom>
              <a:avLst/>
              <a:gdLst/>
              <a:ahLst/>
              <a:cxnLst/>
              <a:rect l="l" t="t" r="r" b="b"/>
              <a:pathLst>
                <a:path w="3257095" h="2293413">
                  <a:moveTo>
                    <a:pt x="0" y="0"/>
                  </a:moveTo>
                  <a:lnTo>
                    <a:pt x="3257095" y="0"/>
                  </a:lnTo>
                  <a:lnTo>
                    <a:pt x="3257095" y="2293413"/>
                  </a:lnTo>
                  <a:lnTo>
                    <a:pt x="0" y="2293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alphaModFix amt="82000"/>
              </a:blip>
              <a:stretch>
                <a:fillRect t="-594" b="-594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7707332" y="2956179"/>
            <a:ext cx="1161044" cy="641778"/>
            <a:chOff x="0" y="0"/>
            <a:chExt cx="2181807" cy="1206015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181798" cy="1205992"/>
            </a:xfrm>
            <a:custGeom>
              <a:avLst/>
              <a:gdLst/>
              <a:ahLst/>
              <a:cxnLst/>
              <a:rect l="l" t="t" r="r" b="b"/>
              <a:pathLst>
                <a:path w="2181798" h="1205992">
                  <a:moveTo>
                    <a:pt x="0" y="0"/>
                  </a:moveTo>
                  <a:lnTo>
                    <a:pt x="2181798" y="0"/>
                  </a:lnTo>
                  <a:lnTo>
                    <a:pt x="2181798" y="1205992"/>
                  </a:lnTo>
                  <a:lnTo>
                    <a:pt x="0" y="12059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alphaModFix amt="82000"/>
              </a:blip>
              <a:stretch>
                <a:fillRect t="-396" b="-398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0820940" y="6951758"/>
            <a:ext cx="613106" cy="994282"/>
            <a:chOff x="0" y="0"/>
            <a:chExt cx="924868" cy="1499871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924868" cy="1499870"/>
            </a:xfrm>
            <a:custGeom>
              <a:avLst/>
              <a:gdLst/>
              <a:ahLst/>
              <a:cxnLst/>
              <a:rect l="l" t="t" r="r" b="b"/>
              <a:pathLst>
                <a:path w="924868" h="1499870">
                  <a:moveTo>
                    <a:pt x="0" y="0"/>
                  </a:moveTo>
                  <a:lnTo>
                    <a:pt x="924868" y="0"/>
                  </a:lnTo>
                  <a:lnTo>
                    <a:pt x="924868" y="1499870"/>
                  </a:lnTo>
                  <a:lnTo>
                    <a:pt x="0" y="14998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alphaModFix amt="82000"/>
              </a:blip>
              <a:stretch>
                <a:fillRect l="-57719" r="-57719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sp>
        <p:nvSpPr>
          <p:cNvPr id="58" name="Freeform 58"/>
          <p:cNvSpPr/>
          <p:nvPr/>
        </p:nvSpPr>
        <p:spPr>
          <a:xfrm>
            <a:off x="11810664" y="7151784"/>
            <a:ext cx="1253338" cy="594229"/>
          </a:xfrm>
          <a:custGeom>
            <a:avLst/>
            <a:gdLst/>
            <a:ahLst/>
            <a:cxnLst/>
            <a:rect l="l" t="t" r="r" b="b"/>
            <a:pathLst>
              <a:path w="1253338" h="594229">
                <a:moveTo>
                  <a:pt x="0" y="0"/>
                </a:moveTo>
                <a:lnTo>
                  <a:pt x="1253338" y="0"/>
                </a:lnTo>
                <a:lnTo>
                  <a:pt x="1253338" y="594229"/>
                </a:lnTo>
                <a:lnTo>
                  <a:pt x="0" y="594229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82000"/>
            </a:blip>
            <a:stretch>
              <a:fillRect l="-3309" t="-61067" r="-3158" b="-63493"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59" name="Freeform 59"/>
          <p:cNvSpPr/>
          <p:nvPr/>
        </p:nvSpPr>
        <p:spPr>
          <a:xfrm rot="-5400000">
            <a:off x="-473966" y="5839002"/>
            <a:ext cx="7100621" cy="464768"/>
          </a:xfrm>
          <a:custGeom>
            <a:avLst/>
            <a:gdLst/>
            <a:ahLst/>
            <a:cxnLst/>
            <a:rect l="l" t="t" r="r" b="b"/>
            <a:pathLst>
              <a:path w="7100621" h="464768">
                <a:moveTo>
                  <a:pt x="0" y="0"/>
                </a:moveTo>
                <a:lnTo>
                  <a:pt x="7100621" y="0"/>
                </a:lnTo>
                <a:lnTo>
                  <a:pt x="7100621" y="464768"/>
                </a:lnTo>
                <a:lnTo>
                  <a:pt x="0" y="464768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60" name="Freeform 60"/>
          <p:cNvSpPr/>
          <p:nvPr/>
        </p:nvSpPr>
        <p:spPr>
          <a:xfrm rot="-5400000">
            <a:off x="11661345" y="5839002"/>
            <a:ext cx="7100621" cy="464768"/>
          </a:xfrm>
          <a:custGeom>
            <a:avLst/>
            <a:gdLst/>
            <a:ahLst/>
            <a:cxnLst/>
            <a:rect l="l" t="t" r="r" b="b"/>
            <a:pathLst>
              <a:path w="7100621" h="464768">
                <a:moveTo>
                  <a:pt x="0" y="0"/>
                </a:moveTo>
                <a:lnTo>
                  <a:pt x="7100621" y="0"/>
                </a:lnTo>
                <a:lnTo>
                  <a:pt x="7100621" y="464768"/>
                </a:lnTo>
                <a:lnTo>
                  <a:pt x="0" y="464768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61" name="Freeform 61"/>
          <p:cNvSpPr/>
          <p:nvPr/>
        </p:nvSpPr>
        <p:spPr>
          <a:xfrm>
            <a:off x="3185792" y="5210650"/>
            <a:ext cx="11902926" cy="59515"/>
          </a:xfrm>
          <a:custGeom>
            <a:avLst/>
            <a:gdLst/>
            <a:ahLst/>
            <a:cxnLst/>
            <a:rect l="l" t="t" r="r" b="b"/>
            <a:pathLst>
              <a:path w="11902926" h="59515">
                <a:moveTo>
                  <a:pt x="0" y="0"/>
                </a:moveTo>
                <a:lnTo>
                  <a:pt x="11902926" y="0"/>
                </a:lnTo>
                <a:lnTo>
                  <a:pt x="11902926" y="59514"/>
                </a:lnTo>
                <a:lnTo>
                  <a:pt x="0" y="59514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62" name="Freeform 62"/>
          <p:cNvSpPr/>
          <p:nvPr/>
        </p:nvSpPr>
        <p:spPr>
          <a:xfrm>
            <a:off x="3223022" y="6609093"/>
            <a:ext cx="11902926" cy="59515"/>
          </a:xfrm>
          <a:custGeom>
            <a:avLst/>
            <a:gdLst/>
            <a:ahLst/>
            <a:cxnLst/>
            <a:rect l="l" t="t" r="r" b="b"/>
            <a:pathLst>
              <a:path w="11902926" h="59515">
                <a:moveTo>
                  <a:pt x="0" y="0"/>
                </a:moveTo>
                <a:lnTo>
                  <a:pt x="11902926" y="0"/>
                </a:lnTo>
                <a:lnTo>
                  <a:pt x="11902926" y="59515"/>
                </a:lnTo>
                <a:lnTo>
                  <a:pt x="0" y="59515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63" name="Freeform 63"/>
          <p:cNvSpPr/>
          <p:nvPr/>
        </p:nvSpPr>
        <p:spPr>
          <a:xfrm>
            <a:off x="3185792" y="7977780"/>
            <a:ext cx="11902926" cy="59515"/>
          </a:xfrm>
          <a:custGeom>
            <a:avLst/>
            <a:gdLst/>
            <a:ahLst/>
            <a:cxnLst/>
            <a:rect l="l" t="t" r="r" b="b"/>
            <a:pathLst>
              <a:path w="11902926" h="59515">
                <a:moveTo>
                  <a:pt x="0" y="0"/>
                </a:moveTo>
                <a:lnTo>
                  <a:pt x="11902926" y="0"/>
                </a:lnTo>
                <a:lnTo>
                  <a:pt x="11902926" y="59514"/>
                </a:lnTo>
                <a:lnTo>
                  <a:pt x="0" y="59514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64" name="Freeform 64"/>
          <p:cNvSpPr/>
          <p:nvPr/>
        </p:nvSpPr>
        <p:spPr>
          <a:xfrm>
            <a:off x="3185792" y="9389704"/>
            <a:ext cx="11902926" cy="59515"/>
          </a:xfrm>
          <a:custGeom>
            <a:avLst/>
            <a:gdLst/>
            <a:ahLst/>
            <a:cxnLst/>
            <a:rect l="l" t="t" r="r" b="b"/>
            <a:pathLst>
              <a:path w="11902926" h="59515">
                <a:moveTo>
                  <a:pt x="0" y="0"/>
                </a:moveTo>
                <a:lnTo>
                  <a:pt x="11902926" y="0"/>
                </a:lnTo>
                <a:lnTo>
                  <a:pt x="11902926" y="59514"/>
                </a:lnTo>
                <a:lnTo>
                  <a:pt x="0" y="59514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65" name="Freeform 65"/>
          <p:cNvSpPr/>
          <p:nvPr/>
        </p:nvSpPr>
        <p:spPr>
          <a:xfrm>
            <a:off x="3185792" y="3781694"/>
            <a:ext cx="11902926" cy="59515"/>
          </a:xfrm>
          <a:custGeom>
            <a:avLst/>
            <a:gdLst/>
            <a:ahLst/>
            <a:cxnLst/>
            <a:rect l="l" t="t" r="r" b="b"/>
            <a:pathLst>
              <a:path w="11902926" h="59515">
                <a:moveTo>
                  <a:pt x="0" y="0"/>
                </a:moveTo>
                <a:lnTo>
                  <a:pt x="11902926" y="0"/>
                </a:lnTo>
                <a:lnTo>
                  <a:pt x="11902926" y="59515"/>
                </a:lnTo>
                <a:lnTo>
                  <a:pt x="0" y="59515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grpSp>
        <p:nvGrpSpPr>
          <p:cNvPr id="66" name="Group 66"/>
          <p:cNvGrpSpPr/>
          <p:nvPr/>
        </p:nvGrpSpPr>
        <p:grpSpPr>
          <a:xfrm>
            <a:off x="6121154" y="3018089"/>
            <a:ext cx="994712" cy="568096"/>
            <a:chOff x="0" y="0"/>
            <a:chExt cx="2726056" cy="1556893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2726056" cy="1556893"/>
            </a:xfrm>
            <a:custGeom>
              <a:avLst/>
              <a:gdLst/>
              <a:ahLst/>
              <a:cxnLst/>
              <a:rect l="l" t="t" r="r" b="b"/>
              <a:pathLst>
                <a:path w="2726056" h="1556893">
                  <a:moveTo>
                    <a:pt x="0" y="0"/>
                  </a:moveTo>
                  <a:lnTo>
                    <a:pt x="2726056" y="0"/>
                  </a:lnTo>
                  <a:lnTo>
                    <a:pt x="2726056" y="1556893"/>
                  </a:lnTo>
                  <a:lnTo>
                    <a:pt x="0" y="15568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/>
              <a:stretch>
                <a:fillRect t="-1239" b="-1239"/>
              </a:stretch>
            </a:blipFill>
          </p:spPr>
          <p:txBody>
            <a:bodyPr/>
            <a:lstStyle/>
            <a:p>
              <a:endParaRPr lang="es-MX" noProof="0" dirty="0"/>
            </a:p>
          </p:txBody>
        </p:sp>
      </p:grpSp>
      <p:sp>
        <p:nvSpPr>
          <p:cNvPr id="68" name="Freeform 68"/>
          <p:cNvSpPr/>
          <p:nvPr/>
        </p:nvSpPr>
        <p:spPr>
          <a:xfrm>
            <a:off x="3185792" y="3820290"/>
            <a:ext cx="11902926" cy="59515"/>
          </a:xfrm>
          <a:custGeom>
            <a:avLst/>
            <a:gdLst/>
            <a:ahLst/>
            <a:cxnLst/>
            <a:rect l="l" t="t" r="r" b="b"/>
            <a:pathLst>
              <a:path w="11902926" h="59515">
                <a:moveTo>
                  <a:pt x="0" y="0"/>
                </a:moveTo>
                <a:lnTo>
                  <a:pt x="11902926" y="0"/>
                </a:lnTo>
                <a:lnTo>
                  <a:pt x="11902926" y="59515"/>
                </a:lnTo>
                <a:lnTo>
                  <a:pt x="0" y="59515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69" name="Freeform 69"/>
          <p:cNvSpPr/>
          <p:nvPr/>
        </p:nvSpPr>
        <p:spPr>
          <a:xfrm>
            <a:off x="3185792" y="5247308"/>
            <a:ext cx="11902926" cy="59515"/>
          </a:xfrm>
          <a:custGeom>
            <a:avLst/>
            <a:gdLst/>
            <a:ahLst/>
            <a:cxnLst/>
            <a:rect l="l" t="t" r="r" b="b"/>
            <a:pathLst>
              <a:path w="11902926" h="59515">
                <a:moveTo>
                  <a:pt x="0" y="0"/>
                </a:moveTo>
                <a:lnTo>
                  <a:pt x="11902926" y="0"/>
                </a:lnTo>
                <a:lnTo>
                  <a:pt x="11902926" y="59515"/>
                </a:lnTo>
                <a:lnTo>
                  <a:pt x="0" y="59515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70" name="Freeform 70"/>
          <p:cNvSpPr/>
          <p:nvPr/>
        </p:nvSpPr>
        <p:spPr>
          <a:xfrm>
            <a:off x="3223022" y="6657901"/>
            <a:ext cx="11902926" cy="59515"/>
          </a:xfrm>
          <a:custGeom>
            <a:avLst/>
            <a:gdLst/>
            <a:ahLst/>
            <a:cxnLst/>
            <a:rect l="l" t="t" r="r" b="b"/>
            <a:pathLst>
              <a:path w="11902926" h="59515">
                <a:moveTo>
                  <a:pt x="0" y="0"/>
                </a:moveTo>
                <a:lnTo>
                  <a:pt x="11902926" y="0"/>
                </a:lnTo>
                <a:lnTo>
                  <a:pt x="11902926" y="59514"/>
                </a:lnTo>
                <a:lnTo>
                  <a:pt x="0" y="59514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71" name="Freeform 71"/>
          <p:cNvSpPr/>
          <p:nvPr/>
        </p:nvSpPr>
        <p:spPr>
          <a:xfrm>
            <a:off x="3185792" y="8027769"/>
            <a:ext cx="11902926" cy="59515"/>
          </a:xfrm>
          <a:custGeom>
            <a:avLst/>
            <a:gdLst/>
            <a:ahLst/>
            <a:cxnLst/>
            <a:rect l="l" t="t" r="r" b="b"/>
            <a:pathLst>
              <a:path w="11902926" h="59515">
                <a:moveTo>
                  <a:pt x="0" y="0"/>
                </a:moveTo>
                <a:lnTo>
                  <a:pt x="11902926" y="0"/>
                </a:lnTo>
                <a:lnTo>
                  <a:pt x="11902926" y="59515"/>
                </a:lnTo>
                <a:lnTo>
                  <a:pt x="0" y="59515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72" name="Freeform 72"/>
          <p:cNvSpPr/>
          <p:nvPr/>
        </p:nvSpPr>
        <p:spPr>
          <a:xfrm rot="-5400000">
            <a:off x="6581380" y="5818696"/>
            <a:ext cx="7100621" cy="464768"/>
          </a:xfrm>
          <a:custGeom>
            <a:avLst/>
            <a:gdLst/>
            <a:ahLst/>
            <a:cxnLst/>
            <a:rect l="l" t="t" r="r" b="b"/>
            <a:pathLst>
              <a:path w="7100621" h="464768">
                <a:moveTo>
                  <a:pt x="0" y="0"/>
                </a:moveTo>
                <a:lnTo>
                  <a:pt x="7100621" y="0"/>
                </a:lnTo>
                <a:lnTo>
                  <a:pt x="7100621" y="464768"/>
                </a:lnTo>
                <a:lnTo>
                  <a:pt x="0" y="464768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73" name="Freeform 73"/>
          <p:cNvSpPr/>
          <p:nvPr/>
        </p:nvSpPr>
        <p:spPr>
          <a:xfrm>
            <a:off x="11210556" y="8433171"/>
            <a:ext cx="690806" cy="825129"/>
          </a:xfrm>
          <a:custGeom>
            <a:avLst/>
            <a:gdLst/>
            <a:ahLst/>
            <a:cxnLst/>
            <a:rect l="l" t="t" r="r" b="b"/>
            <a:pathLst>
              <a:path w="690806" h="825129">
                <a:moveTo>
                  <a:pt x="0" y="0"/>
                </a:moveTo>
                <a:lnTo>
                  <a:pt x="690806" y="0"/>
                </a:lnTo>
                <a:lnTo>
                  <a:pt x="690806" y="825129"/>
                </a:lnTo>
                <a:lnTo>
                  <a:pt x="0" y="825129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74" name="Freeform 74"/>
          <p:cNvSpPr/>
          <p:nvPr/>
        </p:nvSpPr>
        <p:spPr>
          <a:xfrm>
            <a:off x="16780203" y="276588"/>
            <a:ext cx="1047024" cy="1047023"/>
          </a:xfrm>
          <a:custGeom>
            <a:avLst/>
            <a:gdLst/>
            <a:ahLst/>
            <a:cxnLst/>
            <a:rect l="l" t="t" r="r" b="b"/>
            <a:pathLst>
              <a:path w="1047024" h="1047023">
                <a:moveTo>
                  <a:pt x="0" y="0"/>
                </a:moveTo>
                <a:lnTo>
                  <a:pt x="1047024" y="0"/>
                </a:lnTo>
                <a:lnTo>
                  <a:pt x="1047024" y="1047023"/>
                </a:lnTo>
                <a:lnTo>
                  <a:pt x="0" y="1047023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75" name="TextBox 75"/>
          <p:cNvSpPr txBox="1"/>
          <p:nvPr/>
        </p:nvSpPr>
        <p:spPr>
          <a:xfrm>
            <a:off x="2142191" y="581025"/>
            <a:ext cx="10735609" cy="1552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809"/>
              </a:lnSpc>
            </a:pPr>
            <a:r>
              <a:rPr lang="es-MX" sz="8800" b="1" spc="27" noProof="0" dirty="0">
                <a:solidFill>
                  <a:srgbClr val="2A384C"/>
                </a:solidFill>
                <a:latin typeface="Oswald Bold"/>
                <a:ea typeface="Oswald Bold"/>
                <a:cs typeface="Oswald Bold"/>
                <a:sym typeface="Oswald Bold"/>
              </a:rPr>
              <a:t>EXPERIENCIA</a:t>
            </a:r>
          </a:p>
        </p:txBody>
      </p:sp>
      <p:sp>
        <p:nvSpPr>
          <p:cNvPr id="76" name="TextBox 11">
            <a:extLst>
              <a:ext uri="{FF2B5EF4-FFF2-40B4-BE49-F238E27FC236}">
                <a16:creationId xmlns:a16="http://schemas.microsoft.com/office/drawing/2014/main" id="{AD9F1F22-BD81-BECD-479A-C4382832DBC1}"/>
              </a:ext>
            </a:extLst>
          </p:cNvPr>
          <p:cNvSpPr txBox="1"/>
          <p:nvPr/>
        </p:nvSpPr>
        <p:spPr>
          <a:xfrm>
            <a:off x="15088718" y="9862046"/>
            <a:ext cx="3035425" cy="248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6"/>
              </a:lnSpc>
            </a:pPr>
            <a:r>
              <a:rPr lang="es-MX" sz="1800" noProof="0" dirty="0">
                <a:solidFill>
                  <a:srgbClr val="2A384B"/>
                </a:solidFill>
                <a:latin typeface="DM Sans"/>
                <a:ea typeface="DM Sans"/>
                <a:cs typeface="DM Sans"/>
                <a:sym typeface="DM Sans"/>
              </a:rPr>
              <a:t>info@catmancheck.com</a:t>
            </a:r>
          </a:p>
        </p:txBody>
      </p:sp>
      <p:sp>
        <p:nvSpPr>
          <p:cNvPr id="77" name="Freeform 12" descr="Envelope con relleno sólido">
            <a:extLst>
              <a:ext uri="{FF2B5EF4-FFF2-40B4-BE49-F238E27FC236}">
                <a16:creationId xmlns:a16="http://schemas.microsoft.com/office/drawing/2014/main" id="{2C1F8EFF-959A-B291-8C70-050690947952}"/>
              </a:ext>
            </a:extLst>
          </p:cNvPr>
          <p:cNvSpPr/>
          <p:nvPr/>
        </p:nvSpPr>
        <p:spPr>
          <a:xfrm>
            <a:off x="14574292" y="9774423"/>
            <a:ext cx="404979" cy="404979"/>
          </a:xfrm>
          <a:custGeom>
            <a:avLst/>
            <a:gdLst/>
            <a:ahLst/>
            <a:cxnLst/>
            <a:rect l="l" t="t" r="r" b="b"/>
            <a:pathLst>
              <a:path w="404979" h="404979">
                <a:moveTo>
                  <a:pt x="0" y="0"/>
                </a:moveTo>
                <a:lnTo>
                  <a:pt x="404979" y="0"/>
                </a:lnTo>
                <a:lnTo>
                  <a:pt x="404979" y="404979"/>
                </a:lnTo>
                <a:lnTo>
                  <a:pt x="0" y="404979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741403">
            <a:off x="14019275" y="1471927"/>
            <a:ext cx="8854445" cy="12297097"/>
          </a:xfrm>
          <a:custGeom>
            <a:avLst/>
            <a:gdLst/>
            <a:ahLst/>
            <a:cxnLst/>
            <a:rect l="l" t="t" r="r" b="b"/>
            <a:pathLst>
              <a:path w="8854445" h="12297097">
                <a:moveTo>
                  <a:pt x="0" y="0"/>
                </a:moveTo>
                <a:lnTo>
                  <a:pt x="8854445" y="0"/>
                </a:lnTo>
                <a:lnTo>
                  <a:pt x="8854445" y="12297097"/>
                </a:lnTo>
                <a:lnTo>
                  <a:pt x="0" y="122970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7696" r="-17696"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3" name="TextBox 3"/>
          <p:cNvSpPr txBox="1"/>
          <p:nvPr/>
        </p:nvSpPr>
        <p:spPr>
          <a:xfrm>
            <a:off x="1780974" y="2419350"/>
            <a:ext cx="5305626" cy="1653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09"/>
              </a:lnSpc>
            </a:pPr>
            <a:r>
              <a:rPr lang="es-MX" sz="9600" b="1" spc="27" noProof="0" dirty="0">
                <a:solidFill>
                  <a:srgbClr val="2A384C"/>
                </a:solidFill>
                <a:latin typeface="Oswald Bold"/>
                <a:ea typeface="Oswald Bold"/>
                <a:cs typeface="Oswald Bold"/>
                <a:sym typeface="Oswald Bold"/>
              </a:rPr>
              <a:t>GRACIAS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209800" y="4224624"/>
            <a:ext cx="6020196" cy="766476"/>
            <a:chOff x="0" y="0"/>
            <a:chExt cx="8026928" cy="10219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026908" cy="1021969"/>
            </a:xfrm>
            <a:custGeom>
              <a:avLst/>
              <a:gdLst/>
              <a:ahLst/>
              <a:cxnLst/>
              <a:rect l="l" t="t" r="r" b="b"/>
              <a:pathLst>
                <a:path w="8026908" h="1021969">
                  <a:moveTo>
                    <a:pt x="45593" y="0"/>
                  </a:moveTo>
                  <a:lnTo>
                    <a:pt x="7981315" y="0"/>
                  </a:lnTo>
                  <a:cubicBezTo>
                    <a:pt x="7993380" y="0"/>
                    <a:pt x="8004937" y="4826"/>
                    <a:pt x="8013573" y="13335"/>
                  </a:cubicBezTo>
                  <a:cubicBezTo>
                    <a:pt x="8022209" y="21844"/>
                    <a:pt x="8026908" y="33528"/>
                    <a:pt x="8026908" y="45593"/>
                  </a:cubicBezTo>
                  <a:lnTo>
                    <a:pt x="8026908" y="976376"/>
                  </a:lnTo>
                  <a:cubicBezTo>
                    <a:pt x="8026908" y="988441"/>
                    <a:pt x="8022082" y="999998"/>
                    <a:pt x="8013573" y="1008634"/>
                  </a:cubicBezTo>
                  <a:cubicBezTo>
                    <a:pt x="8005064" y="1017270"/>
                    <a:pt x="7993380" y="1021969"/>
                    <a:pt x="7981315" y="1021969"/>
                  </a:cubicBezTo>
                  <a:lnTo>
                    <a:pt x="45593" y="1021969"/>
                  </a:lnTo>
                  <a:cubicBezTo>
                    <a:pt x="33528" y="1021969"/>
                    <a:pt x="21971" y="1017143"/>
                    <a:pt x="13335" y="1008634"/>
                  </a:cubicBezTo>
                  <a:cubicBezTo>
                    <a:pt x="4699" y="1000125"/>
                    <a:pt x="0" y="988441"/>
                    <a:pt x="0" y="976376"/>
                  </a:cubicBezTo>
                  <a:lnTo>
                    <a:pt x="0" y="45593"/>
                  </a:lnTo>
                  <a:cubicBezTo>
                    <a:pt x="0" y="33528"/>
                    <a:pt x="4826" y="21971"/>
                    <a:pt x="13335" y="13335"/>
                  </a:cubicBezTo>
                  <a:cubicBezTo>
                    <a:pt x="21844" y="4699"/>
                    <a:pt x="33528" y="0"/>
                    <a:pt x="4559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MX" noProof="0" dirty="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227227" y="3820161"/>
            <a:ext cx="6020196" cy="1291095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ctr">
              <a:lnSpc>
                <a:spcPts val="7437"/>
              </a:lnSpc>
            </a:pPr>
            <a:r>
              <a:rPr lang="es-MX" sz="3099" b="1" spc="1506" noProof="0" dirty="0">
                <a:solidFill>
                  <a:srgbClr val="2A384B"/>
                </a:solidFill>
                <a:latin typeface="DM Sans Bold"/>
                <a:ea typeface="DM Sans Bold"/>
                <a:cs typeface="DM Sans Bold"/>
                <a:sym typeface="DM Sans Bold"/>
              </a:rPr>
              <a:t>CONTÁCTANOS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05505" y="8605490"/>
            <a:ext cx="6017180" cy="432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s-MX" sz="3140" noProof="0" dirty="0">
                <a:solidFill>
                  <a:srgbClr val="2A384B"/>
                </a:solidFill>
                <a:latin typeface="DM Sans"/>
                <a:ea typeface="DM Sans"/>
                <a:cs typeface="DM Sans"/>
                <a:sym typeface="DM Sans"/>
              </a:rPr>
              <a:t>info@catmancheck.com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78730" y="6360401"/>
            <a:ext cx="3408037" cy="432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s-MX" sz="3140" noProof="0" dirty="0">
                <a:solidFill>
                  <a:srgbClr val="2A384B"/>
                </a:solidFill>
                <a:latin typeface="DM Sans"/>
                <a:ea typeface="DM Sans"/>
                <a:cs typeface="DM Sans"/>
                <a:sym typeface="DM Sans"/>
              </a:rPr>
              <a:t>(55) 3566 3525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72672" y="7507612"/>
            <a:ext cx="5456404" cy="432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s-MX" sz="3140" noProof="0" dirty="0">
                <a:solidFill>
                  <a:srgbClr val="2A384B"/>
                </a:solidFill>
                <a:latin typeface="DM Sans"/>
                <a:ea typeface="DM Sans"/>
                <a:cs typeface="DM Sans"/>
                <a:sym typeface="DM Sans"/>
              </a:rPr>
              <a:t>www.catmancheck.com</a:t>
            </a:r>
          </a:p>
        </p:txBody>
      </p:sp>
      <p:sp>
        <p:nvSpPr>
          <p:cNvPr id="12" name="Freeform 12" descr="Envelope con relleno sólido"/>
          <p:cNvSpPr/>
          <p:nvPr/>
        </p:nvSpPr>
        <p:spPr>
          <a:xfrm>
            <a:off x="2248304" y="834566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13" name="Freeform 13" descr="Internet con relleno sólido"/>
          <p:cNvSpPr/>
          <p:nvPr/>
        </p:nvSpPr>
        <p:spPr>
          <a:xfrm>
            <a:off x="2195688" y="7110659"/>
            <a:ext cx="1019633" cy="1019633"/>
          </a:xfrm>
          <a:custGeom>
            <a:avLst/>
            <a:gdLst/>
            <a:ahLst/>
            <a:cxnLst/>
            <a:rect l="l" t="t" r="r" b="b"/>
            <a:pathLst>
              <a:path w="1019633" h="1019633">
                <a:moveTo>
                  <a:pt x="0" y="0"/>
                </a:moveTo>
                <a:lnTo>
                  <a:pt x="1019633" y="0"/>
                </a:lnTo>
                <a:lnTo>
                  <a:pt x="1019633" y="1019633"/>
                </a:lnTo>
                <a:lnTo>
                  <a:pt x="0" y="10196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14" name="Freeform 14" descr="Receiver con relleno sólido"/>
          <p:cNvSpPr/>
          <p:nvPr/>
        </p:nvSpPr>
        <p:spPr>
          <a:xfrm>
            <a:off x="2286810" y="6057900"/>
            <a:ext cx="837390" cy="837390"/>
          </a:xfrm>
          <a:custGeom>
            <a:avLst/>
            <a:gdLst/>
            <a:ahLst/>
            <a:cxnLst/>
            <a:rect l="l" t="t" r="r" b="b"/>
            <a:pathLst>
              <a:path w="837390" h="837390">
                <a:moveTo>
                  <a:pt x="0" y="0"/>
                </a:moveTo>
                <a:lnTo>
                  <a:pt x="837390" y="0"/>
                </a:lnTo>
                <a:lnTo>
                  <a:pt x="837390" y="837390"/>
                </a:lnTo>
                <a:lnTo>
                  <a:pt x="0" y="8373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15" name="Freeform 15"/>
          <p:cNvSpPr/>
          <p:nvPr/>
        </p:nvSpPr>
        <p:spPr>
          <a:xfrm>
            <a:off x="16780203" y="276588"/>
            <a:ext cx="1047024" cy="1047023"/>
          </a:xfrm>
          <a:custGeom>
            <a:avLst/>
            <a:gdLst/>
            <a:ahLst/>
            <a:cxnLst/>
            <a:rect l="l" t="t" r="r" b="b"/>
            <a:pathLst>
              <a:path w="1047024" h="1047023">
                <a:moveTo>
                  <a:pt x="0" y="0"/>
                </a:moveTo>
                <a:lnTo>
                  <a:pt x="1047024" y="0"/>
                </a:lnTo>
                <a:lnTo>
                  <a:pt x="1047024" y="1047023"/>
                </a:lnTo>
                <a:lnTo>
                  <a:pt x="0" y="104702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303</Words>
  <Application>Microsoft Office PowerPoint</Application>
  <PresentationFormat>Personalizado</PresentationFormat>
  <Paragraphs>46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8" baseType="lpstr">
      <vt:lpstr>Oswald Bold</vt:lpstr>
      <vt:lpstr>DM Sans</vt:lpstr>
      <vt:lpstr>DM Sans Bold</vt:lpstr>
      <vt:lpstr>Barlow Bold</vt:lpstr>
      <vt:lpstr>Arial</vt:lpstr>
      <vt:lpstr>Calibri (MS)</vt:lpstr>
      <vt:lpstr>Calibri</vt:lpstr>
      <vt:lpstr>Panton Bold</vt:lpstr>
      <vt:lpstr>Montserrat Bold</vt:lpstr>
      <vt:lpstr>Calibri (MS)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BROCHURE CATMAN CHECK</dc:title>
  <dc:creator>Verónica Georgina López Velázquez</dc:creator>
  <cp:lastModifiedBy>Verónica Georgina López Velázquez</cp:lastModifiedBy>
  <cp:revision>4</cp:revision>
  <dcterms:created xsi:type="dcterms:W3CDTF">2006-08-16T00:00:00Z</dcterms:created>
  <dcterms:modified xsi:type="dcterms:W3CDTF">2025-07-08T17:13:10Z</dcterms:modified>
  <dc:identifier>DAGrONuNJF4</dc:identifier>
</cp:coreProperties>
</file>